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61" r:id="rId5"/>
  </p:sldMasterIdLst>
  <p:notesMasterIdLst>
    <p:notesMasterId r:id="rId29"/>
  </p:notesMasterIdLst>
  <p:handoutMasterIdLst>
    <p:handoutMasterId r:id="rId30"/>
  </p:handoutMasterIdLst>
  <p:sldIdLst>
    <p:sldId id="424" r:id="rId6"/>
    <p:sldId id="425" r:id="rId7"/>
    <p:sldId id="426" r:id="rId8"/>
    <p:sldId id="427" r:id="rId9"/>
    <p:sldId id="428" r:id="rId10"/>
    <p:sldId id="431" r:id="rId11"/>
    <p:sldId id="443" r:id="rId12"/>
    <p:sldId id="444" r:id="rId13"/>
    <p:sldId id="472" r:id="rId14"/>
    <p:sldId id="429" r:id="rId15"/>
    <p:sldId id="495" r:id="rId16"/>
    <p:sldId id="432" r:id="rId17"/>
    <p:sldId id="433" r:id="rId18"/>
    <p:sldId id="430" r:id="rId19"/>
    <p:sldId id="434" r:id="rId20"/>
    <p:sldId id="437" r:id="rId21"/>
    <p:sldId id="438" r:id="rId22"/>
    <p:sldId id="439" r:id="rId23"/>
    <p:sldId id="497" r:id="rId24"/>
    <p:sldId id="440" r:id="rId25"/>
    <p:sldId id="496" r:id="rId26"/>
    <p:sldId id="441" r:id="rId27"/>
    <p:sldId id="442" r:id="rId28"/>
  </p:sldIdLst>
  <p:sldSz cx="9144000" cy="6858000" type="screen4x3"/>
  <p:notesSz cx="7010400" cy="9296400"/>
  <p:defaultTextStyle>
    <a:defPPr>
      <a:defRPr lang="sr-Latn-R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F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0" autoAdjust="0"/>
    <p:restoredTop sz="94675" autoAdjust="0"/>
  </p:normalViewPr>
  <p:slideViewPr>
    <p:cSldViewPr>
      <p:cViewPr>
        <p:scale>
          <a:sx n="100" d="100"/>
          <a:sy n="100" d="100"/>
        </p:scale>
        <p:origin x="-7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049" cy="465758"/>
          </a:xfrm>
          <a:prstGeom prst="rect">
            <a:avLst/>
          </a:prstGeom>
        </p:spPr>
        <p:txBody>
          <a:bodyPr vert="horz" lIns="89148" tIns="44574" rIns="89148" bIns="44574" rtlCol="0"/>
          <a:lstStyle>
            <a:lvl1pPr algn="l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84" y="0"/>
            <a:ext cx="3038049" cy="465758"/>
          </a:xfrm>
          <a:prstGeom prst="rect">
            <a:avLst/>
          </a:prstGeom>
        </p:spPr>
        <p:txBody>
          <a:bodyPr vert="horz" lIns="89148" tIns="44574" rIns="89148" bIns="44574" rtlCol="0"/>
          <a:lstStyle>
            <a:lvl1pPr algn="r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553A06F-36D4-4BC2-8198-2F8E74669A3D}" type="datetimeFigureOut">
              <a:rPr lang="hr-HR"/>
              <a:pPr>
                <a:defRPr/>
              </a:pPr>
              <a:t>24.12.2015.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201"/>
            <a:ext cx="3038049" cy="465757"/>
          </a:xfrm>
          <a:prstGeom prst="rect">
            <a:avLst/>
          </a:prstGeom>
        </p:spPr>
        <p:txBody>
          <a:bodyPr vert="horz" lIns="89148" tIns="44574" rIns="89148" bIns="44574" rtlCol="0" anchor="b"/>
          <a:lstStyle>
            <a:lvl1pPr algn="l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84" y="8829201"/>
            <a:ext cx="3038049" cy="465757"/>
          </a:xfrm>
          <a:prstGeom prst="rect">
            <a:avLst/>
          </a:prstGeom>
        </p:spPr>
        <p:txBody>
          <a:bodyPr vert="horz" lIns="89148" tIns="44574" rIns="89148" bIns="44574" rtlCol="0" anchor="b"/>
          <a:lstStyle>
            <a:lvl1pPr algn="r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54888E5-0095-4718-A223-B92C5D1D19DC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7619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049" cy="464315"/>
          </a:xfrm>
          <a:prstGeom prst="rect">
            <a:avLst/>
          </a:prstGeom>
        </p:spPr>
        <p:txBody>
          <a:bodyPr vert="horz" lIns="93163" tIns="46582" rIns="93163" bIns="4658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970784" y="1"/>
            <a:ext cx="3038049" cy="464315"/>
          </a:xfrm>
          <a:prstGeom prst="rect">
            <a:avLst/>
          </a:prstGeom>
        </p:spPr>
        <p:txBody>
          <a:bodyPr vert="horz" lIns="93163" tIns="46582" rIns="93163" bIns="4658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105BA9-CE48-4CA8-93AB-6D9949FC1717}" type="datetimeFigureOut">
              <a:rPr lang="hr-HR"/>
              <a:pPr>
                <a:defRPr/>
              </a:pPr>
              <a:t>24.12.2015.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3" tIns="46582" rIns="93163" bIns="46582" rtlCol="0" anchor="ctr"/>
          <a:lstStyle/>
          <a:p>
            <a:pPr lvl="0"/>
            <a:endParaRPr lang="hr-HR" noProof="0" dirty="0" smtClean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700727" y="4415321"/>
            <a:ext cx="5608947" cy="4183164"/>
          </a:xfrm>
          <a:prstGeom prst="rect">
            <a:avLst/>
          </a:prstGeom>
        </p:spPr>
        <p:txBody>
          <a:bodyPr vert="horz" lIns="93163" tIns="46582" rIns="93163" bIns="46582" rtlCol="0">
            <a:normAutofit/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8830643"/>
            <a:ext cx="3038049" cy="464315"/>
          </a:xfrm>
          <a:prstGeom prst="rect">
            <a:avLst/>
          </a:prstGeom>
        </p:spPr>
        <p:txBody>
          <a:bodyPr vert="horz" lIns="93163" tIns="46582" rIns="93163" bIns="4658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970784" y="8830643"/>
            <a:ext cx="3038049" cy="464315"/>
          </a:xfrm>
          <a:prstGeom prst="rect">
            <a:avLst/>
          </a:prstGeom>
        </p:spPr>
        <p:txBody>
          <a:bodyPr vert="horz" lIns="93163" tIns="46582" rIns="93163" bIns="4658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32E43C-A9B3-4AC8-B013-6222A5E26EDD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4880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40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6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59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0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42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56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748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7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225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24.12.2015.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36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7DD2CC-4C50-4A52-A550-FE69CCA1729A}" type="datetimeFigureOut">
              <a:rPr lang="hr-H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24.12.2015.</a:t>
            </a:fld>
            <a:endParaRPr lang="hr-HR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r-HR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225DC3B-8477-45FC-A180-F7D8E8936BBB}" type="slidenum">
              <a:rPr lang="hr-H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650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62" r:id="rId1"/>
    <p:sldLayoutId id="2147485863" r:id="rId2"/>
    <p:sldLayoutId id="2147485864" r:id="rId3"/>
    <p:sldLayoutId id="2147485865" r:id="rId4"/>
    <p:sldLayoutId id="2147485866" r:id="rId5"/>
    <p:sldLayoutId id="2147485867" r:id="rId6"/>
    <p:sldLayoutId id="2147485868" r:id="rId7"/>
    <p:sldLayoutId id="2147485869" r:id="rId8"/>
    <p:sldLayoutId id="2147485870" r:id="rId9"/>
    <p:sldLayoutId id="2147485871" r:id="rId10"/>
    <p:sldLayoutId id="2147485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hrvoje.mesec@voda.h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dario.stipanicev@voda.hr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voda.hr/eu-fondov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nifondovi.hr/vazni-dokument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www.premiumpsd.com/wp-content/uploads/2012/07/Abstract_green_blue_back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"/>
            <a:ext cx="6660232" cy="6885384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921419" cy="1059632"/>
          </a:xfrm>
          <a:prstGeom prst="rect">
            <a:avLst/>
          </a:prstGeom>
        </p:spPr>
      </p:pic>
      <p:sp>
        <p:nvSpPr>
          <p:cNvPr id="8" name="Rezervirano mjesto sadržaja 2"/>
          <p:cNvSpPr txBox="1">
            <a:spLocks/>
          </p:cNvSpPr>
          <p:nvPr/>
        </p:nvSpPr>
        <p:spPr>
          <a:xfrm>
            <a:off x="107504" y="1332115"/>
            <a:ext cx="6840760" cy="5337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b="1" dirty="0" smtClean="0"/>
          </a:p>
          <a:p>
            <a:pPr marL="0" indent="0" algn="ctr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200" b="1" dirty="0">
                <a:solidFill>
                  <a:srgbClr val="305D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Operativni program “Zaštita okoliša“ 2007. – 2013.</a:t>
            </a:r>
          </a:p>
          <a:p>
            <a:pPr marL="0" indent="0" algn="ctr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b="1" dirty="0" smtClean="0">
              <a:solidFill>
                <a:srgbClr val="305D9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r-HR" sz="1800" dirty="0" smtClean="0">
                <a:solidFill>
                  <a:srgbClr val="305D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Prioritet </a:t>
            </a:r>
            <a:r>
              <a:rPr lang="hr-HR" sz="1800" dirty="0">
                <a:solidFill>
                  <a:srgbClr val="305D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</a:t>
            </a:r>
            <a:endParaRPr lang="en-US" sz="1800" dirty="0">
              <a:solidFill>
                <a:srgbClr val="305D9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hr-HR" sz="1800" dirty="0">
                <a:solidFill>
                  <a:srgbClr val="305D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Zaštita vodnih resursa Hrvatske kroz poboljšanje sustava vodoopskrbe te integriranog sustava upravljanja otpadnim vodama</a:t>
            </a:r>
            <a:endParaRPr lang="en-US" sz="1800" dirty="0">
              <a:solidFill>
                <a:srgbClr val="305D9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rgbClr val="305D9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dirty="0">
                <a:solidFill>
                  <a:srgbClr val="305D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Ograničeni Poziv na dostavu prijedloga projekata </a:t>
            </a:r>
            <a:endParaRPr lang="en-US" sz="2000" b="1" dirty="0">
              <a:solidFill>
                <a:srgbClr val="305D9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b="1" dirty="0">
              <a:solidFill>
                <a:srgbClr val="305D9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dirty="0">
                <a:solidFill>
                  <a:srgbClr val="305D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Financiranje provedbe investicijskih projekata koji se odnose na manje dijelove sustava javne vodoopskrbe/odvodnje</a:t>
            </a:r>
          </a:p>
          <a:p>
            <a:pPr marL="0" indent="0" algn="ctr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b="1" dirty="0">
              <a:solidFill>
                <a:srgbClr val="305D9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b="1" dirty="0">
                <a:solidFill>
                  <a:srgbClr val="305D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Br. EN.2.1.16.</a:t>
            </a:r>
          </a:p>
          <a:p>
            <a:pPr marL="0" indent="0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rgbClr val="305D9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dirty="0">
              <a:solidFill>
                <a:srgbClr val="305D9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defTabSz="68461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800" dirty="0">
                <a:solidFill>
                  <a:srgbClr val="305D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Zagreb, prosinac 2015.g.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1800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985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altLang="sr-Latn-RS" sz="1600" dirty="0"/>
          </a:p>
        </p:txBody>
      </p:sp>
    </p:spTree>
    <p:extLst>
      <p:ext uri="{BB962C8B-B14F-4D97-AF65-F5344CB8AC3E}">
        <p14:creationId xmlns:p14="http://schemas.microsoft.com/office/powerpoint/2010/main" val="17146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62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70" y="368834"/>
            <a:ext cx="822960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000" b="1" dirty="0">
                <a:solidFill>
                  <a:srgbClr val="305D95"/>
                </a:solidFill>
              </a:rPr>
              <a:t>UGOVOR O DODJELI BESPOVRATNIH SREDSTAVA </a:t>
            </a:r>
            <a:r>
              <a:rPr lang="en-US" sz="2000" b="1" dirty="0">
                <a:solidFill>
                  <a:srgbClr val="305D95"/>
                </a:solidFill>
              </a:rPr>
              <a:t>  </a:t>
            </a:r>
            <a:r>
              <a:rPr lang="en-US" sz="2000" b="1" dirty="0" smtClean="0">
                <a:solidFill>
                  <a:srgbClr val="305D95"/>
                </a:solidFill>
              </a:rPr>
              <a:t>I  </a:t>
            </a:r>
          </a:p>
          <a:p>
            <a:r>
              <a:rPr lang="hr-HR" sz="2000" b="1" dirty="0" smtClean="0">
                <a:solidFill>
                  <a:srgbClr val="305D95"/>
                </a:solidFill>
              </a:rPr>
              <a:t>UGOVOR </a:t>
            </a:r>
            <a:r>
              <a:rPr lang="hr-HR" sz="2000" b="1" dirty="0">
                <a:solidFill>
                  <a:srgbClr val="305D95"/>
                </a:solidFill>
              </a:rPr>
              <a:t>O SUFINANCIRANJU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547350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251520" y="1313970"/>
            <a:ext cx="928903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Prije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donošenja Odluke o financiranju od strane Ministarstva poljoprivrede, za prijave koje nemaju ishođena mišljena/očitovanja nadležnog ministarstva o utjecaju projekta na okoliš i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prirodu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vi-VN" b="1" u="sng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potrebno je </a:t>
            </a:r>
            <a:r>
              <a:rPr lang="vi-VN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ishoditi</a:t>
            </a:r>
            <a:endParaRPr lang="en-US" b="1" u="sng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Procjena utjecaja na okoliš i prihvatljivost zahvata za ekološku mrežu:</a:t>
            </a:r>
          </a:p>
          <a:p>
            <a:pPr marR="914400" algn="just">
              <a:spcAft>
                <a:spcPts val="0"/>
              </a:spcAft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usklađenost sa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Zakonom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 zaštiti okoliša (NN 80/2013) i Zakonom o zaštiti prirode (NN 80/2013), a ukoliko ne postoji ishođeno </a:t>
            </a:r>
          </a:p>
          <a:p>
            <a:pPr marR="914400" algn="just"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-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Rješenje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 prihvatljivosti zahvata za okoliš,  ili </a:t>
            </a:r>
          </a:p>
          <a:p>
            <a:pPr marR="914400" algn="just"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-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Rješenje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kojim se utvrđuje da za zahvat nije potrebno provesti procjenu utjecaja zahvata na okoliš u trenutku prijave, ili </a:t>
            </a:r>
          </a:p>
          <a:p>
            <a:pPr marR="914400" algn="just"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-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ili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sukladno važećem nacionalnom zakonodavstvu u trenutku ishođenja dozvola za građenje nije bio obveznik ishođenja istih </a:t>
            </a: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rijavitelj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je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bio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dužan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podnijeti zahtjev Ministarstvu zaštite okoliša i prirode za: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ishođenjem Mišljenja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 z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načajnom negativnom utjecaju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zahvata na okoliš 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izdavanjem Očitovanja o prihvatljivosti zahvata za ekološku mrežu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ISHOĐENO MIŠLJENJE/OČITOVANJE PREDUVJET  JE ZA ZAKLJUČIVANJE POSTUPKA PROVJERE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PRIHVATLJIVOSTI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– MP ZATRAŽILO U IME KORISNIKA</a:t>
            </a: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pl-PL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62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70" y="368834"/>
            <a:ext cx="822960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000" b="1" dirty="0">
                <a:solidFill>
                  <a:srgbClr val="305D95"/>
                </a:solidFill>
              </a:rPr>
              <a:t>UGOVOR O DODJELI BESPOVRATNIH SREDSTAVA </a:t>
            </a:r>
            <a:r>
              <a:rPr lang="en-US" sz="2000" b="1" dirty="0">
                <a:solidFill>
                  <a:srgbClr val="305D95"/>
                </a:solidFill>
              </a:rPr>
              <a:t>  </a:t>
            </a:r>
            <a:r>
              <a:rPr lang="en-US" sz="2000" b="1" dirty="0" smtClean="0">
                <a:solidFill>
                  <a:srgbClr val="305D95"/>
                </a:solidFill>
              </a:rPr>
              <a:t>I  </a:t>
            </a:r>
          </a:p>
          <a:p>
            <a:r>
              <a:rPr lang="hr-HR" sz="2000" b="1" dirty="0" smtClean="0">
                <a:solidFill>
                  <a:srgbClr val="305D95"/>
                </a:solidFill>
              </a:rPr>
              <a:t>UGOVOR </a:t>
            </a:r>
            <a:r>
              <a:rPr lang="hr-HR" sz="2000" b="1" dirty="0">
                <a:solidFill>
                  <a:srgbClr val="305D95"/>
                </a:solidFill>
              </a:rPr>
              <a:t>O SUFINANCIRANJU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547350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251520" y="1313970"/>
            <a:ext cx="92890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Nakon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donošenja Odluke o financiranju planira se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roku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od 30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dana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pristupiti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potpisivanju Ugovora o dodjeli bespovratnih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b="1" i="1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potpisuju</a:t>
            </a:r>
            <a:r>
              <a:rPr lang="en-US" b="1" i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KORISNIK, PT1 I </a:t>
            </a:r>
            <a:r>
              <a:rPr lang="en-US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PT2)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Ugovora o sufinanciranju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potpisuju</a:t>
            </a:r>
            <a:r>
              <a:rPr lang="en-US" b="1" i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KORISNIK, </a:t>
            </a:r>
            <a:r>
              <a:rPr lang="en-US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PARTNERI  I PT2) – </a:t>
            </a:r>
            <a:r>
              <a:rPr lang="en-US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PT2 je </a:t>
            </a:r>
            <a:r>
              <a:rPr lang="en-US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</a:t>
            </a:r>
            <a:r>
              <a:rPr lang="en-US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49 </a:t>
            </a:r>
            <a:r>
              <a:rPr lang="en-US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projekata</a:t>
            </a:r>
            <a:r>
              <a:rPr lang="en-US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koji </a:t>
            </a:r>
            <a:r>
              <a:rPr lang="pl-PL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ulaze u financijsku alokaciju Poziva </a:t>
            </a:r>
            <a:r>
              <a:rPr lang="en-US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pripremio</a:t>
            </a:r>
            <a:r>
              <a:rPr lang="en-US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ugovore</a:t>
            </a:r>
            <a:r>
              <a:rPr lang="en-US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 </a:t>
            </a:r>
            <a:r>
              <a:rPr lang="en-US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radnoj</a:t>
            </a:r>
            <a:r>
              <a:rPr lang="en-US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verziji</a:t>
            </a:r>
            <a:r>
              <a:rPr lang="en-US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en-US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čeka</a:t>
            </a:r>
            <a:r>
              <a:rPr lang="en-US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se </a:t>
            </a:r>
            <a:r>
              <a:rPr lang="en-US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donošenje</a:t>
            </a:r>
            <a:r>
              <a:rPr lang="en-US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odluke</a:t>
            </a:r>
            <a:endParaRPr lang="en-US" b="1" i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b="1" i="1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PT2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priprema predloške Ugovora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Korisnik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dobiva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uvid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popun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java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tražene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podatke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partnerstvu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ako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je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primjenjivo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je preduvjet za potpisivanje gore navedenih ugovora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predložak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će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biti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dostavljen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korisniku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partnerima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od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strane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PT2)</a:t>
            </a: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Potpisivanje Ugovora nije preduvijet za objavu postupka javne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elemente projekta koje je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potre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ugovoriti biti će dostupni predlošci i preporuke o sadržaju natječajne dokumentacije od strane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PT2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pl-PL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00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70" y="368834"/>
            <a:ext cx="525255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305D95"/>
                </a:solidFill>
              </a:rPr>
              <a:t>OBVEZE KORISNIKA PREMA UGOVORIMA</a:t>
            </a:r>
            <a:endParaRPr lang="hr-HR" sz="2000" b="1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5329487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190180" y="1087189"/>
            <a:ext cx="9854428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14400" algn="just">
              <a:spcAft>
                <a:spcPts val="0"/>
              </a:spcAft>
            </a:pPr>
            <a:r>
              <a:rPr lang="en-US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</a:t>
            </a: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 </a:t>
            </a:r>
            <a:r>
              <a:rPr lang="en-US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dodjeli</a:t>
            </a: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bespovratnih</a:t>
            </a: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endParaRPr lang="en-US" b="1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definira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prava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obveze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vezi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provedbe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Sastoji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od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Općih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Posebnih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uvjeta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privitaka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opisa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proračuna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).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Opći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uvjeti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R="914400" algn="just">
              <a:spcAft>
                <a:spcPts val="0"/>
              </a:spcAft>
            </a:pP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1 – Projekte provoditi učinkovito, transparentno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osigurati novčani tijek i financiranje svih troškova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</a:t>
            </a: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2 – definira obveze davanja informacija i podnošenje izvješća od strane Korisnika prema PT2 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4 – definira način sklapanja ugovora o nabavi, obvezu dostave projektnog plana nabave PT2 (posebno važno: Korisnik je dužan dostaviti PT2 projektni plan nabave u roku od 10 kalendarskih dana od potpisivanja Ugovora) 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5 - Osigurati javnost i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vidljivost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– istaknuti EU sufinanciranje</a:t>
            </a:r>
          </a:p>
          <a:p>
            <a:pPr marR="914400" algn="just">
              <a:spcAft>
                <a:spcPts val="0"/>
              </a:spcAft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Čl. 8 – Korisnik je dužan osigurati PT2 i drugim nadležnim tijelima u sustavu pravo pristupa svim informacijama/dokumentima 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9 – Korisnik je dužan podnijeti zahtjev PT2 u slučaju izmjena i/ili dopuna Ugovora, članak definira mogućnost i način izrade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istih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15 – Plaćanja i račun, Plan zahtjeva za nadoknadom sredstava 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>
              <a:spcAft>
                <a:spcPts val="0"/>
              </a:spcAft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Čl. 16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Računi te tehničke i financijske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provjere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(v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oditi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točne i ažurne knjige vezane za provedbu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dvojno knjigovodstv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o, 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pohran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svih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dokumenata najmanje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tri godine nakon zatvaranja programa.</a:t>
            </a:r>
          </a:p>
          <a:p>
            <a:pPr marR="914400" algn="just">
              <a:spcAft>
                <a:spcPts val="0"/>
              </a:spcAft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pl-PL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70" y="368834"/>
            <a:ext cx="525255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305D95"/>
                </a:solidFill>
              </a:rPr>
              <a:t>OBVEZE KORISNIKA PREMA </a:t>
            </a:r>
            <a:r>
              <a:rPr lang="en-US" sz="2000" b="1" dirty="0" smtClean="0">
                <a:solidFill>
                  <a:srgbClr val="305D95"/>
                </a:solidFill>
              </a:rPr>
              <a:t>UGOVORIMA </a:t>
            </a:r>
            <a:r>
              <a:rPr lang="en-US" sz="2000" b="1" dirty="0">
                <a:solidFill>
                  <a:srgbClr val="305D95"/>
                </a:solidFill>
              </a:rPr>
              <a:t>(2</a:t>
            </a:r>
            <a:r>
              <a:rPr lang="en-US" sz="2000" b="1" dirty="0" smtClean="0">
                <a:solidFill>
                  <a:srgbClr val="305D95"/>
                </a:solidFill>
              </a:rPr>
              <a:t>)</a:t>
            </a:r>
            <a:endParaRPr lang="hr-HR" sz="2000" b="1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4847419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247810" y="1052736"/>
            <a:ext cx="864837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14400" algn="just">
              <a:spcAft>
                <a:spcPts val="0"/>
              </a:spcAft>
            </a:pPr>
            <a:r>
              <a:rPr lang="pl-PL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Posebni uvjeti </a:t>
            </a: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pl-PL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Članak</a:t>
            </a: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8</a:t>
            </a:r>
          </a:p>
          <a:p>
            <a:pPr marR="914400" algn="just"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8.2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Korisnik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obvezuje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uzeti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obzir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primijeniti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preporuke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izdane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od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strane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PT2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tijekom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provedbe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kontrole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postupka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javne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Neprihvaćanje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ovih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preporuka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može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dovesti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do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uskrate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bespovratnih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tijekom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provedbe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postupka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članka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15.15.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Općih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uvjeta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Prilog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4. </a:t>
            </a: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Nacionalni 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dio sufinanciranja rješava se posebnim Ugovorom o sufinanciranju </a:t>
            </a: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Korisnik 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će za potrebe projekta otvoriti poseban račun i obavijestiti </a:t>
            </a: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PT2.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ctr">
              <a:spcAft>
                <a:spcPts val="0"/>
              </a:spcAft>
            </a:pPr>
            <a:r>
              <a:rPr lang="pl-PL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IBAN </a:t>
            </a:r>
            <a:r>
              <a:rPr lang="pl-PL" b="1" u="sng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posebnog računa što prije dostavite </a:t>
            </a:r>
            <a:r>
              <a:rPr lang="pl-PL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e-mail </a:t>
            </a:r>
            <a:r>
              <a:rPr lang="en-US" b="1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adrese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R="914400" algn="ctr">
              <a:spcAft>
                <a:spcPts val="0"/>
              </a:spcAft>
            </a:pP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hrvoje.mesec@voda.hr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ili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dario.stipanicev@voda.hr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>
              <a:spcAft>
                <a:spcPts val="0"/>
              </a:spcAft>
            </a:pPr>
            <a:endParaRPr lang="fi-FI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>
              <a:spcAft>
                <a:spcPts val="0"/>
              </a:spcAft>
            </a:pPr>
            <a:r>
              <a:rPr lang="fi-FI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8.7</a:t>
            </a:r>
            <a:r>
              <a:rPr lang="fi-FI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- Plaćanja Korisniku obavljati će se preko PT2; 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8.8.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definira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način</a:t>
            </a:r>
            <a:r>
              <a:rPr lang="en-US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povrata</a:t>
            </a:r>
            <a:r>
              <a:rPr lang="en-US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uloženih</a:t>
            </a:r>
            <a:r>
              <a:rPr lang="en-US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r>
              <a:rPr lang="en-US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do </a:t>
            </a:r>
            <a:r>
              <a:rPr lang="en-US" b="1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dana</a:t>
            </a:r>
            <a:r>
              <a:rPr lang="en-US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objave</a:t>
            </a:r>
            <a:r>
              <a:rPr lang="en-US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poziva</a:t>
            </a:r>
            <a:r>
              <a:rPr lang="en-US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kojim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je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omogućeno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retroaktivno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financiranje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– “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početni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sufinancijeri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”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prema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ugovorima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iznosi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ranije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uloženi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iznosi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plaćeni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tim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ugovorima</a:t>
            </a:r>
            <a:endParaRPr lang="pl-PL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pl-PL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6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251520" y="368834"/>
            <a:ext cx="504056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305D95"/>
                </a:solidFill>
              </a:rPr>
              <a:t>OBVEZE KORISNIKA PREMA </a:t>
            </a:r>
            <a:r>
              <a:rPr lang="en-US" sz="2000" b="1" dirty="0" smtClean="0">
                <a:solidFill>
                  <a:srgbClr val="305D95"/>
                </a:solidFill>
              </a:rPr>
              <a:t>UGOVORIMA (3)</a:t>
            </a:r>
            <a:endParaRPr lang="hr-HR" sz="2000" b="1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2665191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399570" y="1484784"/>
            <a:ext cx="889248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14400" algn="just"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ukladno</a:t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Ugovoru o sufinanciranju </a:t>
            </a:r>
            <a:r>
              <a:rPr lang="pl-PL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</a:t>
            </a: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R="914400" algn="just">
              <a:spcAft>
                <a:spcPts val="0"/>
              </a:spcAft>
            </a:pPr>
            <a:endParaRPr lang="en-US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Članak 4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– iznos prihvatljivih troškova veći od iznosa procijenjenih prihvatljivih troškova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kao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iznos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neprihvatljivih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troškova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financiraju 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 sredstvima </a:t>
            </a: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Korisnika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pl-PL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Članak. 5 </a:t>
            </a:r>
            <a:r>
              <a:rPr lang="pl-PL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 potreba redovitog ažuriranja  i dostavljanja Plana trošenja financijskih sredstava (Plan se ažurira kroz Zahtjev za nadoknadom sredstava u dijelu PREDVIĐENI RASPORED DOSTAVLJANJA BUDUĆIH ZAHTJEVA)</a:t>
            </a: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pl-PL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70" y="368834"/>
            <a:ext cx="5828614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rgbClr val="305D95"/>
                </a:solidFill>
              </a:rPr>
              <a:t>PROCEDURE ZA PROVJERU POSTUPKA NABAVE</a:t>
            </a:r>
            <a:endParaRPr lang="hr-HR" sz="2000" b="1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259318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495621" y="1313970"/>
            <a:ext cx="86483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9144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Provjera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Projektnog plana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9144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Prethodna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(ex-ante) provjera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9144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Naknadna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(ex-post) provjera nabave</a:t>
            </a:r>
          </a:p>
          <a:p>
            <a:pPr marR="914400" algn="just">
              <a:spcAft>
                <a:spcPts val="0"/>
              </a:spcAft>
            </a:pPr>
            <a:endParaRPr lang="hr-HR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hr-HR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Navedene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procedure u potpunosti primjenjuju provjeru postupaka nabave sukladno: Zakonu o javnoj nabavi (NN 90/11, 83/13, 143/13, 13/14), relevantnim EU Direktivama i ostalim dokumentima izdanim  od EK, nalazima revizija.</a:t>
            </a: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hr-HR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pl-PL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6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251520" y="368834"/>
            <a:ext cx="864096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14400" algn="just">
              <a:spcAft>
                <a:spcPts val="0"/>
              </a:spcAft>
            </a:pPr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1. </a:t>
            </a:r>
            <a:r>
              <a:rPr lang="hr-HR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Provjera </a:t>
            </a:r>
            <a:r>
              <a:rPr lang="hr-HR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Projektnog plana nabave</a:t>
            </a:r>
            <a:endParaRPr lang="en-US" sz="20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3169247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dirty="0">
                <a:solidFill>
                  <a:srgbClr val="0070C0"/>
                </a:solidFill>
              </a:rPr>
              <a:t>Korisnik dostavlja Projektni plan nabave (PPN) u Hrvatske vode u skladu s odredbama Ugovora o dodjeli bespovratnih sredstava.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dirty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dirty="0">
                <a:solidFill>
                  <a:srgbClr val="0070C0"/>
                </a:solidFill>
              </a:rPr>
              <a:t>Specijalist/voditelj projekta u Službi za odobrenje postupaka nabave odgovoran je za provjeru PPN-a.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dirty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dirty="0">
                <a:solidFill>
                  <a:srgbClr val="0070C0"/>
                </a:solidFill>
              </a:rPr>
              <a:t>Specijalist/voditelj projekta u Službi za odobrenje postupaka nabave provodi provjeru PPN-a i rezultate šalje na potvrdu voditelju Službe. Korisnik se </a:t>
            </a:r>
            <a:r>
              <a:rPr lang="hr-HR" b="1" dirty="0">
                <a:solidFill>
                  <a:srgbClr val="0070C0"/>
                </a:solidFill>
              </a:rPr>
              <a:t>u pisanom obliku</a:t>
            </a:r>
            <a:r>
              <a:rPr lang="hr-HR" dirty="0">
                <a:solidFill>
                  <a:srgbClr val="0070C0"/>
                </a:solidFill>
              </a:rPr>
              <a:t> obavještava o (i) rezultatima provjere i (ii) popisu nabava odabranih za prethodnu (ex-ante) provjeru nabave i odgovarajućim dokumentima koji se moraju podnijeti za ovu provjeru.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1" y="1313970"/>
            <a:ext cx="889248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419269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pl-PL" dirty="0">
              <a:solidFill>
                <a:srgbClr val="305D95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7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6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251520" y="368834"/>
            <a:ext cx="864096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14400" algn="just">
              <a:spcAft>
                <a:spcPts val="0"/>
              </a:spcAft>
            </a:pPr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2. </a:t>
            </a:r>
            <a:r>
              <a:rPr lang="hr-HR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Prethodna </a:t>
            </a:r>
            <a:r>
              <a:rPr lang="hr-HR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(ex-ante) provjera nabave</a:t>
            </a:r>
            <a:endParaRPr lang="en-US" sz="20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4681415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>
                <a:solidFill>
                  <a:srgbClr val="0070C0"/>
                </a:solidFill>
              </a:rPr>
              <a:t>Tijekom prethodne (ex-ante) provjere nabave provodi se prethodni pregled dokumentacije za nadmetanje (DzN) koju je podnio Korisnik prije pokretanja postupka nabave. Svrha je ove provjere nabave spriječiti eventualne nepravilnosti u procesu nabave, a posebno dati korisniku preporuke o bitnim odstupanjima u DzN koja bi mogla utjecati na prihvatljivost izdataka.</a:t>
            </a:r>
          </a:p>
          <a:p>
            <a:endParaRPr lang="hr-HR" dirty="0">
              <a:solidFill>
                <a:srgbClr val="0070C0"/>
              </a:solidFill>
            </a:endParaRPr>
          </a:p>
          <a:p>
            <a:r>
              <a:rPr lang="hr-HR" dirty="0">
                <a:solidFill>
                  <a:srgbClr val="0070C0"/>
                </a:solidFill>
              </a:rPr>
              <a:t>Korisnik mora dostaviti čitav komplet DzN, tj. obavijest o nabavi/poziv na nadmetanje, tehničke specifikacije, uvjete ugovora o nabavi i druge dopunske dokumente kako je navedeno u DzN.</a:t>
            </a:r>
          </a:p>
          <a:p>
            <a:endParaRPr lang="hr-HR" dirty="0">
              <a:solidFill>
                <a:srgbClr val="0070C0"/>
              </a:solidFill>
            </a:endParaRPr>
          </a:p>
          <a:p>
            <a:r>
              <a:rPr lang="hr-HR" dirty="0">
                <a:solidFill>
                  <a:srgbClr val="0070C0"/>
                </a:solidFill>
              </a:rPr>
              <a:t>Prethodna provjera nabave provodi se u roku od 15 radnih dana od datuma primitka, a rezultati se šalju na potvrdu voditelju Službe. Korisnik se u pisanom obliku obavještava o (i) preporukama za poboljšanje DzN ili (ii) ga se samo pismeno obavještava da nema preporuka.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1" y="1313970"/>
            <a:ext cx="889248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419269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pl-PL" dirty="0">
              <a:solidFill>
                <a:srgbClr val="305D95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7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6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251520" y="368834"/>
            <a:ext cx="864096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14400" algn="just">
              <a:spcAft>
                <a:spcPts val="0"/>
              </a:spcAft>
            </a:pPr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3. </a:t>
            </a:r>
            <a:r>
              <a:rPr lang="hr-HR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Naknadna </a:t>
            </a:r>
            <a:r>
              <a:rPr lang="hr-HR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(ex-post) provjera nabave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4465391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410658" y="1412776"/>
            <a:ext cx="889248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14400" algn="just">
              <a:spcAft>
                <a:spcPts val="0"/>
              </a:spcAft>
            </a:pP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Tijekom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provjere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postupaka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provodi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pregled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dokumentacije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(DN)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koju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korisnik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podnio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nakon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završetka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postupka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Svrha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provjere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postupaka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ocijeniti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jesu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izdaci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iskazani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Zahtjevima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nadoknadom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prihvatljivi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sukladni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dodjeli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bespovratnih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Zakonu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javnoj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(NN 90/11, 83/13, 143/13, 13/14),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relevantnim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EU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Direktivama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ostalim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dokumentima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izdanim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od EK,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nalazima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revizija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R="914400" algn="just"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provjeru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postupaka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Korisnik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mora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dostaviti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svu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dokumentaciju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tj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DzN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obavijest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poziv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nadmetanje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tehničke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specifikacije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pojašnjenja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DzN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-a,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zapisnik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otvaranja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ponuda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zapisnik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pregledu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ocijeni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ponuda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pojašnjenja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ponuda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ako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postoje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žalbe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ako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postoje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druge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relevantne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dokumente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ako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postoje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).</a:t>
            </a:r>
          </a:p>
          <a:p>
            <a:pPr marR="914400" algn="just"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Rezultat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provjere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postupaka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Odluka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prihvatljivosti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postupka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nabave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pl-PL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7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6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251520" y="368834"/>
            <a:ext cx="864096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14400" algn="just">
              <a:spcAft>
                <a:spcPts val="0"/>
              </a:spcAft>
            </a:pPr>
            <a:r>
              <a:rPr lang="en-US" sz="20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ZAHTJEV ZA NADOKNADOM SREDSTAVA (</a:t>
            </a:r>
            <a:r>
              <a:rPr lang="en-US" sz="2000" b="1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ZzN</a:t>
            </a:r>
            <a:r>
              <a:rPr lang="en-US" sz="20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endParaRPr lang="hr-HR" sz="20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511346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611560" y="1484784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14400" algn="just">
              <a:spcAft>
                <a:spcPts val="0"/>
              </a:spcAft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Zahtjev za nadoknadom sredstava (ZzN), kako je definirano ZNP br. 02_ Uvjeti za pripremu i provedbu projekata, pripremit će Korisnik popunjavanjem obrasca Zahtjeva za nadoknadom sredstava, a podnosi se radi : </a:t>
            </a:r>
            <a:endParaRPr lang="hr-HR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potraživanja nadoknade/plaćanja za ostvarene (i/ili plaćene) prihvatljive projektne troškove; 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izvještavanja o napretku provedbe projektnih aktivnosti i isporučevinama; 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izvještavanja o postizanju rezultata i pokazateljima neposrednih rezultata; 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prognoziranja izdataka koji će se dalje potraživati.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hr-HR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Vrste Zahtjeva za nadoknadom sredstava (ZzN) mogu biti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hr-HR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Među-zahtjev  za nadoknadom sredstava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Završni zahtjev za nadoknadom sredstava</a:t>
            </a:r>
          </a:p>
          <a:p>
            <a:pPr marR="914400" algn="just"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94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70" y="368834"/>
            <a:ext cx="3434762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305D95"/>
                </a:solidFill>
              </a:rPr>
              <a:t>SADRŽAJ</a:t>
            </a:r>
            <a:endParaRPr lang="hr-HR" sz="2000" b="1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196752"/>
            <a:ext cx="8229600" cy="5472608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hr-HR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517" y="1052736"/>
            <a:ext cx="953904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0" indent="0" eaLnBrk="1" hangingPunct="1">
              <a:buNone/>
              <a:defRPr/>
            </a:pPr>
            <a:r>
              <a:rPr lang="hr-HR" altLang="sr-Latn-R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Opći dio </a:t>
            </a:r>
          </a:p>
          <a:p>
            <a:pPr marL="542925" indent="-180975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sr-Latn-R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Zakonodavni</a:t>
            </a:r>
            <a:r>
              <a:rPr lang="en-US" altLang="sr-Latn-R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i </a:t>
            </a:r>
            <a:r>
              <a:rPr lang="en-US" altLang="sr-Latn-R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</a:t>
            </a:r>
            <a:r>
              <a:rPr lang="hr-HR" altLang="sr-Latn-R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nstitucionalni </a:t>
            </a:r>
            <a:r>
              <a:rPr lang="hr-HR" altLang="sr-Latn-R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okvir</a:t>
            </a:r>
          </a:p>
          <a:p>
            <a:pPr marL="542925" indent="-180975" eaLnBrk="1" hangingPunct="1">
              <a:buFont typeface="Wingdings" panose="05000000000000000000" pitchFamily="2" charset="2"/>
              <a:buChar char="Ø"/>
              <a:defRPr/>
            </a:pPr>
            <a:r>
              <a:rPr lang="hr-HR" altLang="sr-Latn-R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Zajednička </a:t>
            </a:r>
            <a:r>
              <a:rPr lang="hr-HR" altLang="sr-Latn-R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nacionalna </a:t>
            </a:r>
            <a:r>
              <a:rPr lang="hr-HR" altLang="sr-Latn-R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pravila</a:t>
            </a:r>
            <a:endParaRPr lang="en-US" altLang="sr-Latn-R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69850">
              <a:defRPr/>
            </a:pPr>
            <a:r>
              <a:rPr lang="hr-HR" altLang="sr-Latn-R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Informacije </a:t>
            </a:r>
            <a:r>
              <a:rPr lang="hr-HR" altLang="sr-Latn-R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o Pozivu</a:t>
            </a: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Sažetak Poziva</a:t>
            </a: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Rezultati procesa odabira projekata i odobravanja sredstava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Ukupan iznos odobrenih projekata po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VGO-ima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</a:t>
            </a:r>
            <a:r>
              <a:rPr lang="sv-SE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rojekt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</a:t>
            </a:r>
            <a:r>
              <a:rPr lang="sv-SE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javne odvodnje i/ili javne odvodnje s integriranom javnom </a:t>
            </a:r>
            <a:r>
              <a:rPr lang="sv-SE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vodoopskrbom</a:t>
            </a:r>
            <a:endParaRPr lang="sv-SE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</a:t>
            </a:r>
            <a:r>
              <a:rPr lang="sv-SE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rojekt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</a:t>
            </a:r>
            <a:r>
              <a:rPr lang="sv-SE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javne vodoopskrbe</a:t>
            </a:r>
            <a:endParaRPr lang="hr-HR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Ugovor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o dodjeli bespovratnih sredstava i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Ugovor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o sufinanciranju</a:t>
            </a: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Obveze Korisnika prema ugovorima</a:t>
            </a:r>
          </a:p>
          <a:p>
            <a:pPr marL="69850" marR="914400">
              <a:defRPr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Provjera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postupaka nabave</a:t>
            </a: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Provjera Projektnog plana nabave</a:t>
            </a: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Prethodna (ex-ante) provjera nabave</a:t>
            </a: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Naknadna (ex-post) provjera nabave</a:t>
            </a:r>
          </a:p>
          <a:p>
            <a:pPr marL="69850" marR="914400">
              <a:defRPr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Provedbena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dokumentacija</a:t>
            </a: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Zahtjev za nadoknadom sredstava (ZzN)</a:t>
            </a: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r>
              <a:rPr lang="pl-PL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C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jelokupni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proces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od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izrade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ZzN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-a do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plaćanja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361950" marR="914400">
              <a:defRPr/>
            </a:pPr>
            <a:endParaRPr lang="hr-HR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542925" marR="914400" indent="-180975">
              <a:buFont typeface="Wingdings" panose="05000000000000000000" pitchFamily="2" charset="2"/>
              <a:buChar char="Ø"/>
              <a:defRPr/>
            </a:pPr>
            <a:endParaRPr lang="hr-HR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03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6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251520" y="368834"/>
            <a:ext cx="864096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14400" algn="just">
              <a:spcAft>
                <a:spcPts val="0"/>
              </a:spcAft>
            </a:pPr>
            <a:r>
              <a:rPr lang="hr-HR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1. Zahtjev za </a:t>
            </a:r>
            <a:r>
              <a:rPr lang="hr-HR" sz="200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nadoknadom </a:t>
            </a:r>
            <a:r>
              <a:rPr lang="hr-HR" sz="200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sredstava(ZzN)</a:t>
            </a:r>
            <a:endParaRPr lang="hr-HR" sz="20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511346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611560" y="1484784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ajniži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iznos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izdatka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podnošenje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Zahtjevu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nadoknadom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je 100.000,00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kako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definirano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točkom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3.4.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Posebnih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uvjeta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što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se NE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primjenjuje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slučaju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Završnog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zahtjeva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nadoknadom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Minimalna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učestalost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dostave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Zahtjeva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nadoknadom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definirana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točkom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2.3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Općih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uvjeta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dodjeli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bespovratnih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(“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Izvješća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napretku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podnose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se u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roku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od 15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kalendarskih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dana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nakon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isteka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svaka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tri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mjeseca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provedbe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osim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ukoliko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drugačije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nije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navedeno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Posebnim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uvjetima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“).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Početni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plan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ZzN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korisnik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dužan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dostaviti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 PT2 u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roku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od 10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dana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od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potpisivanja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(čl.15.21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Općih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uvjeta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ZzN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ili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bez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troška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uz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Izvješće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napretku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Korisnici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dužni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dostaviti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roku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od 15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kalendarskih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dana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nakon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isteka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3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mjeseca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od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potpisivanja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Ugovora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R="914400" algn="just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R="914400" algn="just"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26876" y="5384161"/>
            <a:ext cx="2561927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 dirty="0"/>
              <a:t>datum potpisivanja Ugovora o dodjeli bespovratnih sredstava od strane Korisnika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576835" y="5510175"/>
            <a:ext cx="2520280" cy="54006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 dirty="0" smtClean="0">
                <a:solidFill>
                  <a:schemeClr val="tx1"/>
                </a:solidFill>
              </a:rPr>
              <a:t>3 </a:t>
            </a:r>
            <a:r>
              <a:rPr lang="hr-HR" sz="1400" b="1" dirty="0" err="1" smtClean="0">
                <a:solidFill>
                  <a:schemeClr val="tx1"/>
                </a:solidFill>
              </a:rPr>
              <a:t>mj</a:t>
            </a:r>
            <a:r>
              <a:rPr lang="hr-HR" sz="1400" b="1" dirty="0" smtClean="0">
                <a:solidFill>
                  <a:schemeClr val="tx1"/>
                </a:solidFill>
              </a:rPr>
              <a:t> + 15 </a:t>
            </a:r>
            <a:r>
              <a:rPr lang="hr-HR" sz="1400" b="1" dirty="0" err="1" smtClean="0">
                <a:solidFill>
                  <a:schemeClr val="tx1"/>
                </a:solidFill>
              </a:rPr>
              <a:t>k.d</a:t>
            </a:r>
            <a:r>
              <a:rPr lang="hr-HR" sz="1400" b="1" dirty="0" smtClean="0">
                <a:solidFill>
                  <a:schemeClr val="tx1"/>
                </a:solidFill>
              </a:rPr>
              <a:t>.</a:t>
            </a:r>
            <a:endParaRPr lang="hr-HR" sz="1400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41131" y="5433460"/>
            <a:ext cx="194421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 dirty="0"/>
              <a:t>Dostava 1. ZzN-a u PT2</a:t>
            </a:r>
          </a:p>
        </p:txBody>
      </p:sp>
    </p:spTree>
    <p:extLst>
      <p:ext uri="{BB962C8B-B14F-4D97-AF65-F5344CB8AC3E}">
        <p14:creationId xmlns:p14="http://schemas.microsoft.com/office/powerpoint/2010/main" val="23210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6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251520" y="368834"/>
            <a:ext cx="864096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14400" algn="just">
              <a:spcAft>
                <a:spcPts val="0"/>
              </a:spcAft>
            </a:pPr>
            <a:r>
              <a:rPr lang="pl-PL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2. </a:t>
            </a:r>
            <a:r>
              <a:rPr lang="pl-PL" sz="2000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Primjer</a:t>
            </a:r>
            <a:r>
              <a:rPr lang="pl-PL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2000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dokumentacije</a:t>
            </a:r>
            <a:r>
              <a:rPr lang="pl-PL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koja </a:t>
            </a:r>
            <a:r>
              <a:rPr lang="pl-PL" sz="2000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</a:t>
            </a:r>
            <a:r>
              <a:rPr lang="pl-PL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2000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prilaže</a:t>
            </a:r>
            <a:r>
              <a:rPr lang="pl-PL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2000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uz</a:t>
            </a:r>
            <a:r>
              <a:rPr lang="pl-PL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2000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ZzN</a:t>
            </a:r>
            <a:endParaRPr lang="hr-HR" sz="20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511346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ounded Rectangle 8"/>
          <p:cNvSpPr/>
          <p:nvPr/>
        </p:nvSpPr>
        <p:spPr>
          <a:xfrm>
            <a:off x="570880" y="1438291"/>
            <a:ext cx="7932160" cy="6169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Ugovor o radovima</a:t>
            </a:r>
            <a:endParaRPr lang="hr-HR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650760" y="2214810"/>
            <a:ext cx="3886200" cy="4165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r-HR" altLang="en-US" sz="1600" dirty="0"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b="1" dirty="0">
                <a:cs typeface="Arial" charset="0"/>
              </a:rPr>
              <a:t>Plaćanje predujma/avansa Izvršitelju: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r-HR" altLang="en-US" sz="1600" b="1" dirty="0"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1. Ugovor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2. Izvještaj Korisnika/Voditelja Projekta o napretku projekta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3. Izjava o nepostojanju dvostrukog financiranja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4. Kopiju Jamstva za povrat predujma (u skladu sa ugovorom)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5. Izjavu </a:t>
            </a:r>
            <a:r>
              <a:rPr lang="hr-HR" altLang="en-US" sz="1600" dirty="0" smtClean="0">
                <a:cs typeface="Arial" charset="0"/>
              </a:rPr>
              <a:t>Korisnika </a:t>
            </a:r>
            <a:r>
              <a:rPr lang="hr-HR" altLang="en-US" sz="1600" dirty="0">
                <a:cs typeface="Arial" charset="0"/>
              </a:rPr>
              <a:t>da je jamstvo za povrat predujma u skladu sa ugovorom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6. Kopiju Zahtjeva i predračuna Izvršitelja za isplatu predujma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649979" y="2151806"/>
            <a:ext cx="3886200" cy="4165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b="1" dirty="0" smtClean="0">
                <a:cs typeface="Arial" charset="0"/>
              </a:rPr>
              <a:t>Privremene situacije:</a:t>
            </a:r>
            <a:endParaRPr lang="hr-HR" altLang="en-US" sz="1600" b="1" dirty="0"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r-HR" altLang="en-US" sz="1600" dirty="0"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1. Ugovor (ako nije prije dostavljen)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2. Izvještaj Korisnika/Voditelja Projekta o napretku projekta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3. Izjava o nepostojanju dvostrukog financiranja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en-US" sz="1600" dirty="0">
                <a:cs typeface="Arial" charset="0"/>
              </a:rPr>
              <a:t>4. Privremena </a:t>
            </a:r>
            <a:r>
              <a:rPr lang="hr-HR" altLang="en-US" sz="1600" dirty="0" smtClean="0">
                <a:cs typeface="Arial" charset="0"/>
              </a:rPr>
              <a:t>situacija za izvedene radove</a:t>
            </a:r>
            <a:endParaRPr lang="hr-HR" altLang="en-US" sz="16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32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86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251520" y="368834"/>
            <a:ext cx="864096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14400" algn="just">
              <a:spcAft>
                <a:spcPts val="0"/>
              </a:spcAft>
            </a:pPr>
            <a:r>
              <a:rPr lang="pl-PL" sz="2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pl-PL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hr-HR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Cjelokupan proces od izrade </a:t>
            </a:r>
            <a:r>
              <a:rPr lang="hr-HR" sz="2000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ZzN</a:t>
            </a:r>
            <a:r>
              <a:rPr lang="hr-HR" sz="20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-a do plaćanja</a:t>
            </a:r>
            <a:endParaRPr lang="hr-HR" sz="20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547350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Curved Down Arrow 8"/>
          <p:cNvSpPr/>
          <p:nvPr/>
        </p:nvSpPr>
        <p:spPr>
          <a:xfrm rot="10800000">
            <a:off x="2087599" y="4149080"/>
            <a:ext cx="5364721" cy="1436266"/>
          </a:xfrm>
          <a:prstGeom prst="curvedDownArrow">
            <a:avLst>
              <a:gd name="adj1" fmla="val 25000"/>
              <a:gd name="adj2" fmla="val 47143"/>
              <a:gd name="adj3" fmla="val 2972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r-HR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65708" y="2214166"/>
            <a:ext cx="1224136" cy="166335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dirty="0">
                <a:solidFill>
                  <a:srgbClr val="0070C0"/>
                </a:solidFill>
              </a:rPr>
              <a:t>Korisnik</a:t>
            </a:r>
            <a:r>
              <a:rPr lang="hr-HR" sz="1200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hr-HR" sz="1200" dirty="0">
                <a:solidFill>
                  <a:srgbClr val="0070C0"/>
                </a:solidFill>
              </a:rPr>
              <a:t>- Zahtjev za nadoknadom sredstava i ostala popratna dokumentacija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619672" y="2195749"/>
            <a:ext cx="1272308" cy="16449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dirty="0">
                <a:solidFill>
                  <a:srgbClr val="0070C0"/>
                </a:solidFill>
              </a:rPr>
              <a:t>PT2 – Hrvatske vode</a:t>
            </a:r>
          </a:p>
          <a:p>
            <a:pPr algn="ctr"/>
            <a:r>
              <a:rPr lang="hr-HR" sz="1200" dirty="0">
                <a:solidFill>
                  <a:srgbClr val="0070C0"/>
                </a:solidFill>
              </a:rPr>
              <a:t>Provjera  ZzN-a</a:t>
            </a:r>
          </a:p>
          <a:p>
            <a:pPr algn="ctr"/>
            <a:r>
              <a:rPr lang="hr-HR" sz="1200" dirty="0">
                <a:solidFill>
                  <a:srgbClr val="0070C0"/>
                </a:solidFill>
              </a:rPr>
              <a:t> Pripremanje zahtjeva za plaćanje (EU dio, lokalni dio)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275856" y="1339184"/>
            <a:ext cx="1411013" cy="166335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dirty="0">
                <a:solidFill>
                  <a:srgbClr val="0070C0"/>
                </a:solidFill>
              </a:rPr>
              <a:t>Državna riznica </a:t>
            </a:r>
            <a:r>
              <a:rPr lang="hr-HR" sz="1200" dirty="0">
                <a:solidFill>
                  <a:srgbClr val="0070C0"/>
                </a:solidFill>
              </a:rPr>
              <a:t>putem Min Polj</a:t>
            </a:r>
          </a:p>
          <a:p>
            <a:pPr algn="ctr"/>
            <a:r>
              <a:rPr lang="hr-HR" sz="1200" dirty="0">
                <a:solidFill>
                  <a:srgbClr val="0070C0"/>
                </a:solidFill>
              </a:rPr>
              <a:t>- EU dio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583038" y="2195752"/>
            <a:ext cx="1128042" cy="166335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>
                <a:solidFill>
                  <a:srgbClr val="0070C0"/>
                </a:solidFill>
              </a:rPr>
              <a:t>Plaćanje na račun Korisnika –</a:t>
            </a:r>
          </a:p>
          <a:p>
            <a:pPr algn="ctr"/>
            <a:r>
              <a:rPr lang="hr-HR" sz="1200" dirty="0">
                <a:solidFill>
                  <a:srgbClr val="0070C0"/>
                </a:solidFill>
              </a:rPr>
              <a:t> POSEBAN RAČUN ZA EU  projekte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073084" y="2214166"/>
            <a:ext cx="1008111" cy="162652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>
                <a:solidFill>
                  <a:srgbClr val="0070C0"/>
                </a:solidFill>
              </a:rPr>
              <a:t>Plaćanje izvođaču radova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291483" y="3002538"/>
            <a:ext cx="1411013" cy="166335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dirty="0" smtClean="0">
                <a:solidFill>
                  <a:srgbClr val="0070C0"/>
                </a:solidFill>
              </a:rPr>
              <a:t>IVU (JLS) /HV</a:t>
            </a:r>
            <a:endParaRPr lang="hr-HR" sz="1200" b="1" dirty="0">
              <a:solidFill>
                <a:srgbClr val="0070C0"/>
              </a:solidFill>
            </a:endParaRPr>
          </a:p>
          <a:p>
            <a:pPr algn="ctr"/>
            <a:r>
              <a:rPr lang="hr-HR" sz="1200" dirty="0">
                <a:solidFill>
                  <a:srgbClr val="0070C0"/>
                </a:solidFill>
              </a:rPr>
              <a:t>– lokalni </a:t>
            </a:r>
            <a:r>
              <a:rPr lang="hr-HR" sz="1200" dirty="0" smtClean="0">
                <a:solidFill>
                  <a:srgbClr val="0070C0"/>
                </a:solidFill>
              </a:rPr>
              <a:t>dio/vlastita sredstva</a:t>
            </a:r>
            <a:endParaRPr lang="hr-HR" sz="1200" dirty="0">
              <a:solidFill>
                <a:srgbClr val="0070C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069185" y="2186542"/>
            <a:ext cx="1158999" cy="168177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>
                <a:solidFill>
                  <a:srgbClr val="0070C0"/>
                </a:solidFill>
              </a:rPr>
              <a:t>Račun posebnih namjena pri Hrvatskim vodama – za EU projekte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790700" y="5805264"/>
            <a:ext cx="3792338" cy="6480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dirty="0">
                <a:solidFill>
                  <a:srgbClr val="0070C0"/>
                </a:solidFill>
              </a:rPr>
              <a:t>Podnošenje potvrde o isplati sredstava Izvršitelju - unutar 7 kalendarskih </a:t>
            </a:r>
            <a:r>
              <a:rPr lang="hr-HR" sz="1200" b="1" dirty="0" smtClean="0">
                <a:solidFill>
                  <a:srgbClr val="0070C0"/>
                </a:solidFill>
              </a:rPr>
              <a:t>dana !</a:t>
            </a:r>
            <a:endParaRPr lang="hr-HR" sz="1200" b="1" dirty="0">
              <a:solidFill>
                <a:srgbClr val="0070C0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327532" y="2952826"/>
            <a:ext cx="235936" cy="18603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400" b="1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4714411" y="2916389"/>
            <a:ext cx="235936" cy="18603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400" b="1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2993740" y="2901205"/>
            <a:ext cx="235936" cy="18603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400" b="1">
              <a:solidFill>
                <a:schemeClr val="tx1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6331256" y="2925202"/>
            <a:ext cx="235936" cy="18603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400" b="1">
              <a:solidFill>
                <a:schemeClr val="tx1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7780797" y="2934412"/>
            <a:ext cx="235936" cy="18603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69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6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399570" y="1267865"/>
            <a:ext cx="8229600" cy="4249367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5"/>
            <a:ext cx="3744416" cy="3802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779913" y="2636912"/>
            <a:ext cx="484925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MS PGothic" panose="020B0600070205080204" pitchFamily="34" charset="-128"/>
                <a:cs typeface="Arial" charset="0"/>
                <a:hlinkClick r:id="rId4"/>
              </a:rPr>
              <a:t>www.voda.hr/eu-fondovi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  <a:latin typeface="Calibri"/>
              <a:ea typeface="MS PGothic" panose="020B0600070205080204" pitchFamily="34" charset="-128"/>
              <a:cs typeface="Arial" charset="0"/>
            </a:endParaRPr>
          </a:p>
          <a:p>
            <a:pPr algn="ctr">
              <a:defRPr/>
            </a:pPr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MS PGothic" panose="020B0600070205080204" pitchFamily="34" charset="-128"/>
                <a:cs typeface="Arial" charset="0"/>
              </a:rPr>
              <a:t>Pitanja</a:t>
            </a:r>
            <a:r>
              <a:rPr lang="hr-HR" sz="3200" b="1" dirty="0">
                <a:solidFill>
                  <a:schemeClr val="tx2">
                    <a:lumMod val="75000"/>
                  </a:schemeClr>
                </a:solidFill>
                <a:latin typeface="Calibri"/>
                <a:ea typeface="MS PGothic" panose="020B0600070205080204" pitchFamily="34" charset="-128"/>
                <a:cs typeface="Arial" charset="0"/>
              </a:rPr>
              <a:t>...</a:t>
            </a:r>
          </a:p>
          <a:p>
            <a:pPr algn="ctr">
              <a:defRPr/>
            </a:pPr>
            <a:r>
              <a:rPr lang="hr-HR" sz="3200" b="1" dirty="0">
                <a:solidFill>
                  <a:schemeClr val="tx2">
                    <a:lumMod val="75000"/>
                  </a:schemeClr>
                </a:solidFill>
                <a:latin typeface="Calibri"/>
                <a:ea typeface="MS PGothic" panose="020B0600070205080204" pitchFamily="34" charset="-128"/>
                <a:cs typeface="Arial" charset="0"/>
              </a:rPr>
              <a:t>Komentari...</a:t>
            </a:r>
          </a:p>
        </p:txBody>
      </p:sp>
    </p:spTree>
    <p:extLst>
      <p:ext uri="{BB962C8B-B14F-4D97-AF65-F5344CB8AC3E}">
        <p14:creationId xmlns:p14="http://schemas.microsoft.com/office/powerpoint/2010/main" val="57998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70" y="368834"/>
            <a:ext cx="5036526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305D95"/>
                </a:solidFill>
              </a:rPr>
              <a:t>ZAKONODAVNI I INSTITUCIONALNI OKVIR</a:t>
            </a:r>
            <a:endParaRPr lang="hr-HR" sz="2000" b="1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547350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495621" y="1313970"/>
            <a:ext cx="86483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Zakon o uspostavi institucionalnog okvira za korištenje strukturnih instrumenata Europske unije u Republici Hrvatskoj (NN 78/12)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Uredba Vlade o tijelima u sustavu upravljanja i kontrole korištenja strukturnih instrumenata EU u RH (NN 97/2012)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4510395" y="6228987"/>
            <a:ext cx="79494" cy="1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50" name="Straight Arrow Connector 49"/>
          <p:cNvCxnSpPr/>
          <p:nvPr/>
        </p:nvCxnSpPr>
        <p:spPr>
          <a:xfrm>
            <a:off x="4137721" y="5633022"/>
            <a:ext cx="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grpSp>
        <p:nvGrpSpPr>
          <p:cNvPr id="65" name="Group 64"/>
          <p:cNvGrpSpPr/>
          <p:nvPr/>
        </p:nvGrpSpPr>
        <p:grpSpPr>
          <a:xfrm>
            <a:off x="399569" y="2659067"/>
            <a:ext cx="8098716" cy="3805302"/>
            <a:chOff x="399570" y="2936066"/>
            <a:chExt cx="8098716" cy="3805302"/>
          </a:xfrm>
        </p:grpSpPr>
        <p:sp>
          <p:nvSpPr>
            <p:cNvPr id="29" name="TextBox 10"/>
            <p:cNvSpPr txBox="1">
              <a:spLocks noChangeArrowheads="1"/>
            </p:cNvSpPr>
            <p:nvPr/>
          </p:nvSpPr>
          <p:spPr bwMode="auto">
            <a:xfrm>
              <a:off x="4853468" y="6464369"/>
              <a:ext cx="15487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1200" b="1" dirty="0">
                  <a:solidFill>
                    <a:srgbClr val="000000"/>
                  </a:solidFill>
                  <a:ea typeface="MS PGothic" pitchFamily="34" charset="-128"/>
                </a:rPr>
                <a:t>Ugovaratelj/ Korisnik</a:t>
              </a:r>
            </a:p>
          </p:txBody>
        </p:sp>
        <p:sp>
          <p:nvSpPr>
            <p:cNvPr id="30" name="TextBox 15"/>
            <p:cNvSpPr txBox="1">
              <a:spLocks noChangeArrowheads="1"/>
            </p:cNvSpPr>
            <p:nvPr/>
          </p:nvSpPr>
          <p:spPr bwMode="auto">
            <a:xfrm>
              <a:off x="1118027" y="5010003"/>
              <a:ext cx="122338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1200" b="1" dirty="0">
                  <a:solidFill>
                    <a:srgbClr val="000000"/>
                  </a:solidFill>
                  <a:ea typeface="MS PGothic" pitchFamily="34" charset="-128"/>
                </a:rPr>
                <a:t>Posredničko </a:t>
              </a:r>
              <a:r>
                <a:rPr lang="hr-HR" altLang="sr-Latn-RS" sz="1200" b="1" dirty="0" smtClean="0">
                  <a:solidFill>
                    <a:srgbClr val="000000"/>
                  </a:solidFill>
                  <a:ea typeface="MS PGothic" pitchFamily="34" charset="-128"/>
                </a:rPr>
                <a:t>tijelo razine </a:t>
              </a:r>
              <a:r>
                <a:rPr lang="hr-HR" altLang="sr-Latn-RS" sz="1200" b="1" dirty="0">
                  <a:solidFill>
                    <a:srgbClr val="000000"/>
                  </a:solidFill>
                  <a:ea typeface="MS PGothic" pitchFamily="34" charset="-128"/>
                </a:rPr>
                <a:t>1</a:t>
              </a:r>
            </a:p>
          </p:txBody>
        </p:sp>
        <p:sp>
          <p:nvSpPr>
            <p:cNvPr id="31" name="TextBox 51"/>
            <p:cNvSpPr txBox="1">
              <a:spLocks noChangeArrowheads="1"/>
            </p:cNvSpPr>
            <p:nvPr/>
          </p:nvSpPr>
          <p:spPr bwMode="auto">
            <a:xfrm>
              <a:off x="1212083" y="4049140"/>
              <a:ext cx="103526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1200" b="1" dirty="0">
                  <a:solidFill>
                    <a:srgbClr val="000000"/>
                  </a:solidFill>
                  <a:ea typeface="MS PGothic" pitchFamily="34" charset="-128"/>
                </a:rPr>
                <a:t>Upravljačko tijelo</a:t>
              </a:r>
            </a:p>
          </p:txBody>
        </p:sp>
        <p:sp>
          <p:nvSpPr>
            <p:cNvPr id="32" name="TextBox 52"/>
            <p:cNvSpPr txBox="1">
              <a:spLocks noChangeArrowheads="1"/>
            </p:cNvSpPr>
            <p:nvPr/>
          </p:nvSpPr>
          <p:spPr bwMode="auto">
            <a:xfrm>
              <a:off x="1219586" y="3124109"/>
              <a:ext cx="10202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1200" b="1" dirty="0" smtClean="0">
                  <a:solidFill>
                    <a:srgbClr val="000000"/>
                  </a:solidFill>
                  <a:ea typeface="MS PGothic" pitchFamily="34" charset="-128"/>
                </a:rPr>
                <a:t>Tijelo </a:t>
              </a:r>
              <a:r>
                <a:rPr lang="hr-HR" altLang="sr-Latn-RS" sz="1200" b="1" dirty="0">
                  <a:solidFill>
                    <a:srgbClr val="000000"/>
                  </a:solidFill>
                  <a:ea typeface="MS PGothic" pitchFamily="34" charset="-128"/>
                </a:rPr>
                <a:t>za ovjeravanje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 rot="1770167">
              <a:off x="3804954" y="5183127"/>
              <a:ext cx="1339461" cy="5770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  <a:defRPr/>
              </a:pPr>
              <a:r>
                <a:rPr lang="hr-HR" sz="1050" b="1" dirty="0">
                  <a:solidFill>
                    <a:prstClr val="black"/>
                  </a:solidFill>
                  <a:latin typeface="Calibri"/>
                  <a:ea typeface="MS PGothic" panose="020B0600070205080204" pitchFamily="34" charset="-128"/>
                  <a:cs typeface="Arial" charset="0"/>
                </a:rPr>
                <a:t>Ugovor</a:t>
              </a:r>
              <a:r>
                <a:rPr lang="hr-HR" sz="1050" b="1" dirty="0">
                  <a:solidFill>
                    <a:prstClr val="black"/>
                  </a:solidFill>
                  <a:ea typeface="MS PGothic" panose="020B0600070205080204" pitchFamily="34" charset="-128"/>
                  <a:cs typeface="Arial" charset="0"/>
                </a:rPr>
                <a:t> o </a:t>
              </a:r>
              <a:r>
                <a:rPr lang="hr-HR" sz="1050" b="1" dirty="0" smtClean="0">
                  <a:solidFill>
                    <a:prstClr val="black"/>
                  </a:solidFill>
                  <a:ea typeface="MS PGothic" panose="020B0600070205080204" pitchFamily="34" charset="-128"/>
                  <a:cs typeface="Arial" charset="0"/>
                </a:rPr>
                <a:t>dodjeli bespovratnih sredstava</a:t>
              </a:r>
              <a:endParaRPr lang="hr-HR" sz="1050" b="1" dirty="0">
                <a:solidFill>
                  <a:prstClr val="black"/>
                </a:solidFill>
                <a:ea typeface="MS PGothic" panose="020B0600070205080204" pitchFamily="34" charset="-128"/>
                <a:cs typeface="Arial" charset="0"/>
              </a:endParaRPr>
            </a:p>
          </p:txBody>
        </p:sp>
        <p:sp>
          <p:nvSpPr>
            <p:cNvPr id="34" name="TextBox 29"/>
            <p:cNvSpPr txBox="1">
              <a:spLocks noChangeArrowheads="1"/>
            </p:cNvSpPr>
            <p:nvPr/>
          </p:nvSpPr>
          <p:spPr bwMode="auto">
            <a:xfrm>
              <a:off x="1118027" y="5966953"/>
              <a:ext cx="122338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1200" b="1" dirty="0">
                  <a:solidFill>
                    <a:srgbClr val="000000"/>
                  </a:solidFill>
                  <a:ea typeface="MS PGothic" pitchFamily="34" charset="-128"/>
                </a:rPr>
                <a:t>Posredničko </a:t>
              </a:r>
              <a:r>
                <a:rPr lang="hr-HR" altLang="sr-Latn-RS" sz="1200" b="1" dirty="0" smtClean="0">
                  <a:solidFill>
                    <a:srgbClr val="000000"/>
                  </a:solidFill>
                  <a:ea typeface="MS PGothic" pitchFamily="34" charset="-128"/>
                </a:rPr>
                <a:t>tijelo razine </a:t>
              </a:r>
              <a:r>
                <a:rPr lang="hr-HR" altLang="sr-Latn-RS" sz="1200" b="1" dirty="0">
                  <a:solidFill>
                    <a:srgbClr val="000000"/>
                  </a:solidFill>
                  <a:ea typeface="MS PGothic" pitchFamily="34" charset="-128"/>
                </a:rPr>
                <a:t>2</a:t>
              </a: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388366" y="3066273"/>
              <a:ext cx="1539900" cy="557021"/>
            </a:xfrm>
            <a:prstGeom prst="round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Ministarstvo financija</a:t>
              </a:r>
              <a:endParaRPr kumimoji="0" lang="hr-H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369679" y="4004616"/>
              <a:ext cx="1539900" cy="550714"/>
            </a:xfrm>
            <a:prstGeom prst="round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Ministarstvo zaštite okoliša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369679" y="4941168"/>
              <a:ext cx="1539900" cy="599336"/>
            </a:xfrm>
            <a:prstGeom prst="round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Ministarstvo poljoprivrede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388366" y="5956207"/>
              <a:ext cx="1539900" cy="508162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Hrvatske vode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862331" y="5956207"/>
              <a:ext cx="1539900" cy="508162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Komunalno društvo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5199668" y="3100861"/>
              <a:ext cx="1539900" cy="50816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Europska komisija</a:t>
              </a:r>
              <a:endParaRPr kumimoji="0" lang="hr-H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6958386" y="5956206"/>
              <a:ext cx="1539900" cy="50816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Izvršitelj usluge</a:t>
              </a:r>
              <a:endParaRPr kumimoji="0" lang="hr-H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Right Arrow 41"/>
            <p:cNvSpPr/>
            <p:nvPr/>
          </p:nvSpPr>
          <p:spPr>
            <a:xfrm>
              <a:off x="4022852" y="3262203"/>
              <a:ext cx="1066876" cy="174686"/>
            </a:xfrm>
            <a:prstGeom prst="rightArrow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Down Arrow 42"/>
            <p:cNvSpPr/>
            <p:nvPr/>
          </p:nvSpPr>
          <p:spPr>
            <a:xfrm flipV="1">
              <a:off x="3037930" y="3684965"/>
              <a:ext cx="201894" cy="230189"/>
            </a:xfrm>
            <a:prstGeom prst="downArrow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Down Arrow 43"/>
            <p:cNvSpPr/>
            <p:nvPr/>
          </p:nvSpPr>
          <p:spPr>
            <a:xfrm flipV="1">
              <a:off x="3038682" y="4642773"/>
              <a:ext cx="201894" cy="230189"/>
            </a:xfrm>
            <a:prstGeom prst="downArrow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Down Arrow 44"/>
            <p:cNvSpPr/>
            <p:nvPr/>
          </p:nvSpPr>
          <p:spPr>
            <a:xfrm flipV="1">
              <a:off x="3057080" y="5633022"/>
              <a:ext cx="201894" cy="230189"/>
            </a:xfrm>
            <a:prstGeom prst="downArrow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Left Brace 45"/>
            <p:cNvSpPr/>
            <p:nvPr/>
          </p:nvSpPr>
          <p:spPr>
            <a:xfrm>
              <a:off x="939212" y="3063775"/>
              <a:ext cx="272871" cy="3364843"/>
            </a:xfrm>
            <a:prstGeom prst="leftBrace">
              <a:avLst/>
            </a:prstGeom>
            <a:noFill/>
            <a:ln w="317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-1045527" y="4381163"/>
              <a:ext cx="34134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400" b="1" dirty="0" smtClean="0">
                  <a:solidFill>
                    <a:prstClr val="black"/>
                  </a:solidFill>
                  <a:latin typeface="Calibri"/>
                </a:rPr>
                <a:t>MRRFEU  (Koordinacijsko </a:t>
              </a:r>
              <a:r>
                <a:rPr lang="hr-HR" sz="1400" b="1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tijelo</a:t>
              </a:r>
              <a:r>
                <a:rPr lang="hr-HR" sz="1400" b="1" dirty="0" smtClean="0">
                  <a:solidFill>
                    <a:prstClr val="black"/>
                  </a:solidFill>
                  <a:latin typeface="Calibri"/>
                </a:rPr>
                <a:t>) </a:t>
              </a:r>
            </a:p>
            <a:p>
              <a:pPr algn="ctr"/>
              <a:r>
                <a:rPr lang="hr-HR" sz="1400" b="1" dirty="0" smtClean="0">
                  <a:solidFill>
                    <a:prstClr val="black"/>
                  </a:solidFill>
                  <a:latin typeface="Calibri"/>
                </a:rPr>
                <a:t>ARPA  (Tijelo nadležno za reviziju)</a:t>
              </a:r>
              <a:endParaRPr lang="hr-HR" sz="14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 flipV="1">
              <a:off x="4963833" y="5737253"/>
              <a:ext cx="278433" cy="152764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>
            <a:xfrm flipV="1">
              <a:off x="6520182" y="6228988"/>
              <a:ext cx="255443" cy="1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519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70" y="368834"/>
            <a:ext cx="6188654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305D95"/>
                </a:solidFill>
              </a:rPr>
              <a:t>ZAJEDNIČKA NACIONALNA PRAVILA (ZNP)</a:t>
            </a:r>
            <a:endParaRPr lang="hr-HR" sz="2000" b="1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3067067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495621" y="1313970"/>
            <a:ext cx="86483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Priprema i provedba EU sufinanciranih projekata provodi se u skladu sa Smjernicama o postupanju tijela u sustavu upravljanja i korištenja sredstva strukturnih instrumenata EU, kao sastavnog dijela Zajedničkih nacionalnih pravila (ZNP) - verzija 4.1 – izrađene od strane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MRRFEU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Posebnu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pozornost: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pravilo 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br. 02  -  Uvjeti za pripremu i provedbu projekata te pripadne Anekse (Utvrđuje pravila za pripremljenost projekta, zahtjeve za pred-provedbenu fazu, zahtjeve za fazu provedbe, zahtjeve za fazu nakon provedbe)</a:t>
            </a:r>
          </a:p>
          <a:p>
            <a:pPr marR="914400" algn="ctr">
              <a:spcAft>
                <a:spcPts val="0"/>
              </a:spcAft>
            </a:pP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</a:t>
            </a:r>
            <a:r>
              <a:rPr lang="vi-VN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vi-VN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www.strukturnifondovi.hr/vazni-dokumenti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vi-VN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70" y="368834"/>
            <a:ext cx="6548694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305D95"/>
                </a:solidFill>
              </a:rPr>
              <a:t>SAŽETAK POZIVA </a:t>
            </a:r>
            <a:endParaRPr lang="hr-HR" sz="2000" b="1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4537399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495621" y="1313970"/>
            <a:ext cx="864837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Poziv na dostavu projektnog prijedloga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(PDP)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objavljen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23. travnja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2015.godine.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Pozvano 164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unaprijed odabrana prijavitelja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koji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 području identificiranih aglomeracija većih od 2000 ES i na vodoopskrbnim područjima definiranima u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PPVKD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obavljaju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djelatnost javnog isporučitelja vodnih usluga. 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Maksimalni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iznos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bespovratnih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sredstava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poziv iznosi 380.000.000,00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voda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/odvodnja 230,00 mil.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kn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voda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150,00 mil. </a:t>
            </a:r>
            <a:r>
              <a:rPr lang="en-US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kn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Max.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ukupna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vrijednost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projekta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43.750.000,00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kn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uključujući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neprihvatljive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troškove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Rok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 podnošenje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PP -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29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5. 2015. 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Zaprimljeno </a:t>
            </a:r>
            <a:r>
              <a:rPr lang="hr-HR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119 prijava, od toga 117 unutar roka za </a:t>
            </a:r>
            <a:r>
              <a:rPr lang="hr-HR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dostavu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pl-PL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70" y="368834"/>
            <a:ext cx="8229600" cy="576302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305D95"/>
                </a:solidFill>
              </a:rPr>
              <a:t>REZULTATI PROCESA ODABIRA </a:t>
            </a:r>
            <a:r>
              <a:rPr lang="en-US" sz="2000" b="1" dirty="0" smtClean="0">
                <a:solidFill>
                  <a:srgbClr val="305D95"/>
                </a:solidFill>
              </a:rPr>
              <a:t>PROJEKATA I ODOBRAVANJA SREDSTAVA</a:t>
            </a:r>
            <a:endParaRPr lang="hr-HR" sz="2000" b="1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70" y="1267865"/>
            <a:ext cx="8229600" cy="5257479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323529" y="1313970"/>
            <a:ext cx="8820472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Nakon provedene administrativne provjere, provjere prihvaljivosti te ocjenjivanja projektnih prijedloga sukladno kriterijima odabira, broj projekata koji </a:t>
            </a:r>
            <a:r>
              <a:rPr lang="hr-HR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ulaze u financijsku alokaciju Poziva iznosi 49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26 za projekte javne odvodnje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javne odvodnje i 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vodoopskrbe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 23 projekta javne vodoopskrbe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R="914400" algn="just">
              <a:spcAft>
                <a:spcPts val="0"/>
              </a:spcAft>
            </a:pPr>
            <a:endParaRPr lang="hr-HR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ukupna vrijednost projekata:	     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	</a:t>
            </a:r>
            <a:r>
              <a:rPr lang="hr-HR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544,1  mil kn</a:t>
            </a:r>
          </a:p>
          <a:p>
            <a:pPr marR="914400" algn="just">
              <a:spcAft>
                <a:spcPts val="0"/>
              </a:spcAft>
            </a:pPr>
            <a:r>
              <a:rPr lang="hr-HR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	EU sufinanciranje: 		       377,3  mil kn (69 %)</a:t>
            </a:r>
          </a:p>
          <a:p>
            <a:pPr marR="914400" algn="just">
              <a:spcAft>
                <a:spcPts val="0"/>
              </a:spcAft>
            </a:pPr>
            <a:r>
              <a:rPr lang="hr-HR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	nacionalna komponenta:	       166,8  mil kn (31 %)</a:t>
            </a:r>
          </a:p>
          <a:p>
            <a:pPr marR="914400" algn="just">
              <a:spcAft>
                <a:spcPts val="0"/>
              </a:spcAft>
            </a:pPr>
            <a:endParaRPr lang="hr-HR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Razdoblje provedbe: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od potpisivanja Ugovora – 31.prosinca 2016.      </a:t>
            </a: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Razdoblje financiranja: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od potpisivanja Ugovora – 31.prosinca 2016.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spcAft>
                <a:spcPts val="0"/>
              </a:spcAft>
            </a:pPr>
            <a:endParaRPr lang="hr-HR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Postotak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EU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sufinanciranja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odobrenih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projekata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800100" marR="914400" lvl="1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85 % 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kod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projekata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ukupne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vrijednosti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od 7.644.800,00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L="800100" marR="914400" lvl="1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ovisno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stopi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financijskog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jaza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” 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kod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većih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projekata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</a:p>
          <a:p>
            <a:pPr marR="914400" lvl="1" algn="just">
              <a:spcAft>
                <a:spcPts val="0"/>
              </a:spcAft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marR="91440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Nacionalno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sufinanciranje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    - 10 %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osigurava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korisnik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ev.partneri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– JLS)</a:t>
            </a:r>
          </a:p>
          <a:p>
            <a:pPr marR="914400" lvl="6" algn="just"/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   -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preostali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iznos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osigurava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HV</a:t>
            </a:r>
          </a:p>
          <a:p>
            <a:pPr marR="914400" algn="just">
              <a:spcAft>
                <a:spcPts val="0"/>
              </a:spcAft>
            </a:pPr>
            <a:endParaRPr lang="hr-HR" dirty="0">
              <a:solidFill>
                <a:srgbClr val="419269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914400" algn="just">
              <a:lnSpc>
                <a:spcPct val="150000"/>
              </a:lnSpc>
              <a:spcAft>
                <a:spcPts val="0"/>
              </a:spcAft>
            </a:pPr>
            <a:endParaRPr lang="pl-PL" dirty="0">
              <a:solidFill>
                <a:srgbClr val="305D95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69" y="276447"/>
            <a:ext cx="8229601" cy="1127051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000" b="1" dirty="0" smtClean="0">
                <a:solidFill>
                  <a:srgbClr val="305D95"/>
                </a:solidFill>
              </a:rPr>
              <a:t>Ukupan iznos odobrenih projekata po VGO-ima</a:t>
            </a:r>
            <a:endParaRPr lang="hr-HR" sz="1200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68" y="1488558"/>
            <a:ext cx="8420903" cy="520995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469879"/>
              </p:ext>
            </p:extLst>
          </p:nvPr>
        </p:nvGraphicFramePr>
        <p:xfrm>
          <a:off x="597813" y="1916832"/>
          <a:ext cx="8219285" cy="4170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295"/>
                <a:gridCol w="1393978"/>
                <a:gridCol w="1368152"/>
                <a:gridCol w="1296144"/>
                <a:gridCol w="1224136"/>
                <a:gridCol w="1882580"/>
              </a:tblGrid>
              <a:tr h="748896"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VGO</a:t>
                      </a:r>
                      <a:endParaRPr lang="hr-HR" sz="16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strike="noStrike" dirty="0" err="1" smtClean="0">
                          <a:effectLst/>
                        </a:rPr>
                        <a:t>Odobreni</a:t>
                      </a:r>
                      <a:r>
                        <a:rPr lang="en-US" sz="1600" u="sng" strike="noStrike" dirty="0" smtClean="0">
                          <a:effectLst/>
                        </a:rPr>
                        <a:t> </a:t>
                      </a:r>
                      <a:r>
                        <a:rPr lang="en-US" sz="1600" u="sng" strike="noStrike" dirty="0" err="1" smtClean="0">
                          <a:effectLst/>
                        </a:rPr>
                        <a:t>prihvatljivi</a:t>
                      </a:r>
                      <a:r>
                        <a:rPr lang="en-US" sz="1600" u="sng" strike="noStrike" dirty="0" smtClean="0">
                          <a:effectLst/>
                        </a:rPr>
                        <a:t> </a:t>
                      </a:r>
                      <a:r>
                        <a:rPr lang="en-US" sz="1600" u="sng" strike="noStrike" dirty="0" err="1" smtClean="0">
                          <a:effectLst/>
                        </a:rPr>
                        <a:t>troškovi</a:t>
                      </a:r>
                      <a:endParaRPr lang="en-US" sz="1600" u="sng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u="sng" strike="noStrike" dirty="0" smtClean="0">
                          <a:effectLst/>
                        </a:rPr>
                        <a:t>Odvodnja i vodoopskrba</a:t>
                      </a:r>
                      <a:endParaRPr lang="hr-HR" sz="1600" b="1" i="0" u="sng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hr-HR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600" u="sng" strike="noStrike" dirty="0" smtClean="0">
                          <a:effectLst/>
                        </a:rPr>
                        <a:t>Odobreni prihvatljivi troškovi</a:t>
                      </a:r>
                    </a:p>
                    <a:p>
                      <a:pPr algn="ctr" fontAlgn="ctr"/>
                      <a:r>
                        <a:rPr lang="hr-HR" sz="1600" u="sng" strike="noStrike" dirty="0" smtClean="0">
                          <a:effectLst/>
                        </a:rPr>
                        <a:t>Vodoopskrba</a:t>
                      </a:r>
                      <a:endParaRPr lang="hr-HR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hr-HR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Ukupno</a:t>
                      </a:r>
                      <a:r>
                        <a:rPr lang="en-US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b="1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odobreno</a:t>
                      </a:r>
                      <a:r>
                        <a:rPr lang="en-US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b="1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po</a:t>
                      </a:r>
                      <a:r>
                        <a:rPr lang="en-US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VGO-u</a:t>
                      </a:r>
                      <a:r>
                        <a:rPr lang="en-US" sz="1600" b="1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endParaRPr lang="pl-PL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</a:tr>
              <a:tr h="504056">
                <a:tc vMerge="1">
                  <a:txBody>
                    <a:bodyPr/>
                    <a:lstStyle/>
                    <a:p>
                      <a:pPr algn="l" fontAlgn="ctr"/>
                      <a:endParaRPr lang="hr-H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 smtClean="0">
                          <a:effectLst/>
                        </a:rPr>
                        <a:t>Ukupno</a:t>
                      </a:r>
                      <a:endParaRPr lang="hr-HR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dio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 smtClean="0">
                          <a:effectLst/>
                        </a:rPr>
                        <a:t>Ukupno</a:t>
                      </a:r>
                      <a:endParaRPr lang="hr-HR" sz="1400" b="1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dio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</a:tr>
              <a:tr h="41679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Osijek</a:t>
                      </a:r>
                      <a:endParaRPr lang="hr-HR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63.297.069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42.164.060</a:t>
                      </a:r>
                      <a:endParaRPr lang="hr-H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29.219.130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22.087.328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92.516.199</a:t>
                      </a:r>
                      <a:endParaRPr lang="hr-HR" sz="16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</a:tr>
              <a:tr h="41679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Rijeka</a:t>
                      </a:r>
                      <a:endParaRPr lang="hr-HR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39.271.842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30.500.759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33.557.339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23.228.273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72.829.180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</a:tr>
              <a:tr h="41679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Sava</a:t>
                      </a:r>
                      <a:endParaRPr lang="hr-HR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44.156.703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30.677.526</a:t>
                      </a:r>
                      <a:endParaRPr lang="hr-H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53.333.528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38.558.824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97.490.231</a:t>
                      </a:r>
                      <a:endParaRPr lang="hr-HR" sz="16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</a:tr>
              <a:tr h="41679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Split</a:t>
                      </a:r>
                      <a:endParaRPr lang="hr-HR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109.881.479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73.456.079</a:t>
                      </a:r>
                      <a:endParaRPr lang="hr-H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25.017.899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18.985.253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134.899.378</a:t>
                      </a:r>
                      <a:endParaRPr lang="hr-HR" sz="16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</a:tr>
              <a:tr h="41679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Varaždin</a:t>
                      </a:r>
                      <a:endParaRPr lang="hr-HR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53.627.503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36.502.511</a:t>
                      </a:r>
                      <a:endParaRPr lang="hr-H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43.927.301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28.613.970</a:t>
                      </a:r>
                      <a:endParaRPr lang="hr-H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101.420.890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</a:tr>
              <a:tr h="41679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Zagreb</a:t>
                      </a:r>
                      <a:endParaRPr lang="hr-HR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22.228.300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14.619.670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26.575.897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17.911.064</a:t>
                      </a:r>
                      <a:endParaRPr lang="hr-H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44.938.111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</a:tr>
              <a:tr h="416796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Grand Total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332.462.896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227.920.605</a:t>
                      </a:r>
                      <a:endParaRPr lang="hr-HR" sz="16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211.631.092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r-HR" sz="1600" b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149.384.711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544.093.988</a:t>
                      </a:r>
                      <a:endParaRPr lang="hr-HR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5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69" y="276447"/>
            <a:ext cx="8229601" cy="920305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000" b="1" dirty="0" smtClean="0">
                <a:solidFill>
                  <a:srgbClr val="305D95"/>
                </a:solidFill>
              </a:rPr>
              <a:t>P</a:t>
            </a:r>
            <a:r>
              <a:rPr lang="sv-SE" sz="2000" b="1" dirty="0" smtClean="0">
                <a:solidFill>
                  <a:srgbClr val="305D95"/>
                </a:solidFill>
              </a:rPr>
              <a:t>rojekt</a:t>
            </a:r>
            <a:r>
              <a:rPr lang="hr-HR" sz="2000" b="1" dirty="0" smtClean="0">
                <a:solidFill>
                  <a:srgbClr val="305D95"/>
                </a:solidFill>
              </a:rPr>
              <a:t>i</a:t>
            </a:r>
            <a:r>
              <a:rPr lang="sv-SE" sz="2000" b="1" dirty="0" smtClean="0">
                <a:solidFill>
                  <a:srgbClr val="305D95"/>
                </a:solidFill>
              </a:rPr>
              <a:t> </a:t>
            </a:r>
            <a:r>
              <a:rPr lang="sv-SE" sz="2000" b="1" dirty="0">
                <a:solidFill>
                  <a:srgbClr val="305D95"/>
                </a:solidFill>
              </a:rPr>
              <a:t>javne odvodnje i/ili javne odvodnje s integriranom javnom vodoopskrbom</a:t>
            </a:r>
            <a:endParaRPr lang="hr-HR" sz="1200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69" y="1488558"/>
            <a:ext cx="8229600" cy="520995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738110"/>
              </p:ext>
            </p:extLst>
          </p:nvPr>
        </p:nvGraphicFramePr>
        <p:xfrm>
          <a:off x="633125" y="1317459"/>
          <a:ext cx="7762488" cy="5381052"/>
        </p:xfrm>
        <a:graphic>
          <a:graphicData uri="http://schemas.openxmlformats.org/drawingml/2006/table">
            <a:tbl>
              <a:tblPr/>
              <a:tblGrid>
                <a:gridCol w="3521869"/>
                <a:gridCol w="2156246"/>
                <a:gridCol w="2084373"/>
              </a:tblGrid>
              <a:tr h="299494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Prijavitelj po VGO-u</a:t>
                      </a:r>
                    </a:p>
                  </a:txBody>
                  <a:tcPr marL="6044" marR="6044" marT="6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 of Konačni iznos ukupnih prihvatljivih troškova nakon korekcija</a:t>
                      </a:r>
                    </a:p>
                  </a:txBody>
                  <a:tcPr marL="6044" marR="6044" marT="6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 of Konačni iznos bespovratnih sredstava nakon korekcija</a:t>
                      </a:r>
                    </a:p>
                  </a:txBody>
                  <a:tcPr marL="6044" marR="6044" marT="60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Osijek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63.297.069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42.164.060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Dvorac d.o.o. za komunalne djelatnosti Valpovo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13.070.000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8.877.450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Hidrobel d.o.o. Belišće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17.036.349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11.655.350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Našički vodovod d.o.o.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7.506.074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4.916.970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Virkom d.o.o. Virovitica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8.392.826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5.434.800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VODOVOD-OSIJEK D.O.O.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17.291.821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11.279.490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Rijeka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39.271.842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30.500.759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ALBANEŽ d.o.o. Pula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3.913.620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3.326.577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Komunalno trgovačko društvo VODOVOD ŽRNOVNICA d.o.o.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5.814.050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4.941.943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Liburnijske vode d.o.o. Ičići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11.800.000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8.284.500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MURVICA d.o.o. Crikvenica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6.115.100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5.197.835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Odvodnja Rovinj d.o.o.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7.353.055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5.115.290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Vodoopskrba i odvodnja Cres Lošinj d.o.o. Cres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4.276.016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3.634.614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Sava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44.156.703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30.677.526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Moslavina d.o.o. Kutina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2.564.990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2.180.241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Slavča d.o.o. za komunalne djelatnosti Nova Gradiška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2.894.723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2.460.515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Vinkovački vodovod i kanalizacija d.o.o.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9.606.950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6.229.800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Vodovod d.o.o., Slavonski Brod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29.090.040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19.806.970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Split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109.881.479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73.456.079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Hvarski vodovod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1.956.236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1.662.801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KOMUNALAC d.o.o. Biograd na Moru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12.319.215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8.037.600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Vodovod d.o.o.  Blato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28.633.000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19.927.510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Vodovod Dubrovnik d.o.o.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7.865.025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5.211.640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VODOVOD I KANALIZACIJA d.o.o. Split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57.912.593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37.600.430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Vodovod i odvodnja Cetinske krajine d.o.o. Sinj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1.195.410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1.016.099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Varaždin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53.627.503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36.502.511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Koprivničke vode d.o.o.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19.210.000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12.541.620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vi-V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Međimurske vode d.o.o. Čakovec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30.526.526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20.653.560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VARKOM d.d. Varaždin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3.890.978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3.307.331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Zagreb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22.228.300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14.619.670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VODOOPSKRBA I ODVODNJA ZAPREŠIĆ d.o.o.</a:t>
                      </a:r>
                    </a:p>
                  </a:txBody>
                  <a:tcPr marL="54392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22.228.300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14.619.670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659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Grand Total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332.462.896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227.920.605</a:t>
                      </a:r>
                    </a:p>
                  </a:txBody>
                  <a:tcPr marL="6044" marR="6044" marT="60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4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pt-backgrounds.net/wp-content/uploads/2012/08/Abstract-Blurry-Business-PPT-Backgrounds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399569" y="276447"/>
            <a:ext cx="8229601" cy="1127051"/>
          </a:xfrm>
          <a:prstGeom prst="round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000" b="1" dirty="0" smtClean="0">
                <a:solidFill>
                  <a:srgbClr val="305D95"/>
                </a:solidFill>
              </a:rPr>
              <a:t>P</a:t>
            </a:r>
            <a:r>
              <a:rPr lang="sv-SE" sz="2000" b="1" dirty="0" smtClean="0">
                <a:solidFill>
                  <a:srgbClr val="305D95"/>
                </a:solidFill>
              </a:rPr>
              <a:t>rojekt</a:t>
            </a:r>
            <a:r>
              <a:rPr lang="hr-HR" sz="2000" b="1" dirty="0" smtClean="0">
                <a:solidFill>
                  <a:srgbClr val="305D95"/>
                </a:solidFill>
              </a:rPr>
              <a:t>i</a:t>
            </a:r>
            <a:r>
              <a:rPr lang="sv-SE" sz="2000" b="1" dirty="0" smtClean="0">
                <a:solidFill>
                  <a:srgbClr val="305D95"/>
                </a:solidFill>
              </a:rPr>
              <a:t> </a:t>
            </a:r>
            <a:r>
              <a:rPr lang="sv-SE" sz="2000" b="1" dirty="0">
                <a:solidFill>
                  <a:srgbClr val="305D95"/>
                </a:solidFill>
              </a:rPr>
              <a:t>javne vodoopskrbe</a:t>
            </a:r>
            <a:endParaRPr lang="hr-HR" sz="1200" dirty="0">
              <a:solidFill>
                <a:srgbClr val="305D95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9569" y="1488558"/>
            <a:ext cx="8229600" cy="5209953"/>
          </a:xfrm>
          <a:prstGeom prst="roundRect">
            <a:avLst>
              <a:gd name="adj" fmla="val 8417"/>
            </a:avLst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414490"/>
              </p:ext>
            </p:extLst>
          </p:nvPr>
        </p:nvGraphicFramePr>
        <p:xfrm>
          <a:off x="611558" y="1556782"/>
          <a:ext cx="7776865" cy="5075169"/>
        </p:xfrm>
        <a:graphic>
          <a:graphicData uri="http://schemas.openxmlformats.org/drawingml/2006/table">
            <a:tbl>
              <a:tblPr/>
              <a:tblGrid>
                <a:gridCol w="3672410"/>
                <a:gridCol w="2088232"/>
                <a:gridCol w="2016223"/>
              </a:tblGrid>
              <a:tr h="288042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Prijavitelj po VGO-u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 of Konačni iznos ukupnih prihvatljivih troškova nakon korekcija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 of Konačni iznos bespovratnih sredstava nakon korekcija</a:t>
                      </a:r>
                    </a:p>
                  </a:txBody>
                  <a:tcPr marL="6399" marR="6399" marT="63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Osijek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29.219.130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22.087.328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Baranjski vodovod d.o.o. Beli Manastir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2.271.001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1.930.351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Komunalije Ilok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5.615.000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4.772.750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Voda d.o.o. Orahovica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4.436.655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3.771.157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vi-V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Vodorad d.o.o. za vodoopskrbu i odvodnju Đurđenovac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16.896.474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11.613.070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Rijeka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33.557.339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23.228.273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Istarski vodovod d.o.o. Buzet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23.370.606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16.050.650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Vodovod Labin d.o.o. Labin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2.801.733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2.381.473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Vodovod Pula d.o.o.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7.385.000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4.796.150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Sava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53.333.528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38.558.824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Komunalno Ozalj d.o.o.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7.580.000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5.069.250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Moslavina d.o.o. Kutina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32.976.535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22.629.130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Tekija d.o.o. za obavljanje vodnih usluga Požega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2.360.537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2.006.456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Vinkovački vodovod i kanalizacija d.o.o.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3.041.456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2.585.238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Vode Jastrebarsko d.o.o.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2.060.000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1.751.000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VODNE USLUGE d.o.o. Bjelovar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5.315.000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4.517.750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Split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25.017.899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18.985.253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Hvarski vodovod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2.058.640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1.749.844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IZVOR Ploče, javna ustanova za komunalne djelatnosti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5.328.745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4.529.433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Metković d.o.o. za vodoopskrbu i odvodnju otpadnih voda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3.682.910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3.130.474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 d.o.o. Drniš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1.804.000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1.533.400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VODOVOD d.o.o. za usluge opskrbe pitkom vodom Zadar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12.143.604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8.042.102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Varaždin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43.927.301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28.613.970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vi-V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Komunalije d.o.o. Đurđevac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29.945.301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19.494.430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vi-V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Međimurske vode d.o.o. Čakovec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13.982.000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9.119.540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Zagreb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26.575.897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17.911.064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Humvio d.o.o. Hum na Sutli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2.166.130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1.841.211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VIOP d.o.o. za vodoopskrbu i odvodnju Pregrada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1.699.956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1.444.962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Vodoopskrba i odvodnja d.o.o., Zagreb</a:t>
                      </a:r>
                    </a:p>
                  </a:txBody>
                  <a:tcPr marL="57591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22.709.811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14.624.891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25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Grand Total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211.631.092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149.384.711</a:t>
                      </a:r>
                    </a:p>
                  </a:txBody>
                  <a:tcPr marL="6399" marR="6399" marT="63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56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d35066a-24fd-45ff-ada6-d0bd79cd75df">4QMJR6VWACFV-2-20939</_dlc_DocId>
    <_dlc_DocIdUrl xmlns="8d35066a-24fd-45ff-ada6-d0bd79cd75df">
      <Url>http://ib2/_layouts/DocIdRedir.aspx?ID=4QMJR6VWACFV-2-20939</Url>
      <Description>4QMJR6VWACFV-2-20939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89C8C479EBCF4984A50252D6B3062C" ma:contentTypeVersion="2" ma:contentTypeDescription="Create a new document." ma:contentTypeScope="" ma:versionID="ebe44c51b3f2341006b89755dec8306d">
  <xsd:schema xmlns:xsd="http://www.w3.org/2001/XMLSchema" xmlns:xs="http://www.w3.org/2001/XMLSchema" xmlns:p="http://schemas.microsoft.com/office/2006/metadata/properties" xmlns:ns2="8d35066a-24fd-45ff-ada6-d0bd79cd75df" targetNamespace="http://schemas.microsoft.com/office/2006/metadata/properties" ma:root="true" ma:fieldsID="6ab62f33cd726dce0155fd194aec414a" ns2:_="">
    <xsd:import namespace="8d35066a-24fd-45ff-ada6-d0bd79cd75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35066a-24fd-45ff-ada6-d0bd79cd75d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139A0A-7139-482F-830C-8B44BBE5CCC1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8d35066a-24fd-45ff-ada6-d0bd79cd75df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92E78B9-E4FA-4F52-A090-F14150FA76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35066a-24fd-45ff-ada6-d0bd79cd75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6A1816-45C1-4CA9-BB56-8D032CCC7547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6E8438C-FC30-40E8-8B1B-CD7ADDBCE4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5412</TotalTime>
  <Words>2579</Words>
  <Application>Microsoft Office PowerPoint</Application>
  <PresentationFormat>On-screen Show (4:3)</PresentationFormat>
  <Paragraphs>479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Mojca Lukšić</dc:creator>
  <cp:lastModifiedBy>Anja Grljak</cp:lastModifiedBy>
  <cp:revision>480</cp:revision>
  <cp:lastPrinted>2015-12-09T12:46:50Z</cp:lastPrinted>
  <dcterms:created xsi:type="dcterms:W3CDTF">2013-11-08T10:27:23Z</dcterms:created>
  <dcterms:modified xsi:type="dcterms:W3CDTF">2015-12-24T07:52:48Z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1f40b874-961c-447f-b8df-720c448ed385</vt:lpwstr>
  </property>
  <property fmtid="{D5CDD505-2E9C-101B-9397-08002B2CF9AE}" pid="3" name="ContentTypeId">
    <vt:lpwstr>0x010100D789C8C479EBCF4984A50252D6B3062C</vt:lpwstr>
  </property>
  <property fmtid="{D5CDD505-2E9C-101B-9397-08002B2CF9AE}" pid="4" name="_dlc_DocId">
    <vt:lpwstr>4QMJR6VWACFV-8-78</vt:lpwstr>
  </property>
  <property fmtid="{D5CDD505-2E9C-101B-9397-08002B2CF9AE}" pid="5" name="_dlc_DocIdUrl">
    <vt:lpwstr>http://ib2/_layouts/DocIdRedir.aspx?ID=4QMJR6VWACFV-8-78, 4QMJR6VWACFV-8-78</vt:lpwstr>
  </property>
</Properties>
</file>