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9"/>
  </p:notesMasterIdLst>
  <p:handoutMasterIdLst>
    <p:handoutMasterId r:id="rId20"/>
  </p:handoutMasterIdLst>
  <p:sldIdLst>
    <p:sldId id="1015" r:id="rId2"/>
    <p:sldId id="1016" r:id="rId3"/>
    <p:sldId id="1017" r:id="rId4"/>
    <p:sldId id="1018" r:id="rId5"/>
    <p:sldId id="1019" r:id="rId6"/>
    <p:sldId id="1020" r:id="rId7"/>
    <p:sldId id="1021" r:id="rId8"/>
    <p:sldId id="1022" r:id="rId9"/>
    <p:sldId id="1024" r:id="rId10"/>
    <p:sldId id="1025" r:id="rId11"/>
    <p:sldId id="1026" r:id="rId12"/>
    <p:sldId id="1027" r:id="rId13"/>
    <p:sldId id="1028" r:id="rId14"/>
    <p:sldId id="1029" r:id="rId15"/>
    <p:sldId id="1031" r:id="rId16"/>
    <p:sldId id="1032" r:id="rId17"/>
    <p:sldId id="1033" r:id="rId18"/>
  </p:sldIdLst>
  <p:sldSz cx="10287000" cy="6858000" type="35mm"/>
  <p:notesSz cx="6834188" cy="99790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36809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873618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10427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747236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184044" algn="l" defTabSz="873618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620853" algn="l" defTabSz="873618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057662" algn="l" defTabSz="873618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494471" algn="l" defTabSz="873618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F1FF"/>
    <a:srgbClr val="25C6FF"/>
    <a:srgbClr val="CCCCFF"/>
    <a:srgbClr val="99CCFF"/>
    <a:srgbClr val="89CC40"/>
    <a:srgbClr val="00CC66"/>
    <a:srgbClr val="33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075" autoAdjust="0"/>
    <p:restoredTop sz="94571" autoAdjust="0"/>
  </p:normalViewPr>
  <p:slideViewPr>
    <p:cSldViewPr>
      <p:cViewPr>
        <p:scale>
          <a:sx n="100" d="100"/>
          <a:sy n="100" d="100"/>
        </p:scale>
        <p:origin x="-534" y="-72"/>
      </p:cViewPr>
      <p:guideLst>
        <p:guide orient="horz" pos="2161"/>
        <p:guide pos="3240"/>
      </p:guideLst>
    </p:cSldViewPr>
  </p:slideViewPr>
  <p:outlineViewPr>
    <p:cViewPr>
      <p:scale>
        <a:sx n="33" d="100"/>
        <a:sy n="33" d="100"/>
      </p:scale>
      <p:origin x="0" y="410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060" y="-72"/>
      </p:cViewPr>
      <p:guideLst>
        <p:guide orient="horz" pos="3143"/>
        <p:guide pos="21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1481" cy="498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5" tIns="45587" rIns="91175" bIns="4558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1125" y="0"/>
            <a:ext cx="2961481" cy="498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5" tIns="45587" rIns="91175" bIns="4558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6985"/>
            <a:ext cx="2961481" cy="500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5" tIns="45587" rIns="91175" bIns="4558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1125" y="9476985"/>
            <a:ext cx="2961481" cy="500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5" tIns="45587" rIns="91175" bIns="4558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268CC6B-B255-42EB-9364-30271F4EC16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21618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1481" cy="498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5" tIns="45587" rIns="91175" bIns="4558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125" y="0"/>
            <a:ext cx="2961481" cy="498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5" tIns="45587" rIns="91175" bIns="4558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12775" y="749300"/>
            <a:ext cx="5608638" cy="3740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3419" y="4740077"/>
            <a:ext cx="5467350" cy="4489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5" tIns="45587" rIns="91175" bIns="45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6985"/>
            <a:ext cx="2961481" cy="500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5" tIns="45587" rIns="91175" bIns="4558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125" y="9476985"/>
            <a:ext cx="2961481" cy="500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5" tIns="45587" rIns="91175" bIns="4558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F261F78-DCAA-4DF9-986F-3ADC0509CB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143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36809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87361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10427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747236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184044" algn="l" defTabSz="87361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620853" algn="l" defTabSz="87361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57662" algn="l" defTabSz="87361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94471" algn="l" defTabSz="87361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2775" y="749300"/>
            <a:ext cx="5608638" cy="3740150"/>
          </a:xfrm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772132" y="2394646"/>
            <a:ext cx="8742738" cy="108644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95517" tIns="47760" rIns="95517" bIns="47760"/>
          <a:lstStyle/>
          <a:p>
            <a:pPr defTabSz="954003">
              <a:defRPr/>
            </a:pPr>
            <a:endParaRPr lang="hr-HR" sz="2500" dirty="0">
              <a:latin typeface="Times New Roman" pitchFamily="18" charset="0"/>
              <a:cs typeface="+mn-cs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2132" y="991196"/>
            <a:ext cx="8742738" cy="1369219"/>
          </a:xfrm>
        </p:spPr>
        <p:txBody>
          <a:bodyPr/>
          <a:lstStyle>
            <a:lvl1pPr>
              <a:defRPr sz="4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25631" y="3430489"/>
            <a:ext cx="7889239" cy="1598414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72132" y="6249294"/>
            <a:ext cx="2139806" cy="455414"/>
          </a:xfrm>
        </p:spPr>
        <p:txBody>
          <a:bodyPr/>
          <a:lstStyle>
            <a:lvl1pPr>
              <a:defRPr/>
            </a:lvl1pPr>
          </a:lstStyle>
          <a:p>
            <a:fld id="{66C58630-5BC0-4DB6-BB69-F8ACF2C33E8A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6140" y="6249294"/>
            <a:ext cx="3254723" cy="45541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Izrada i ocjena Cost Benefit Analize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75063" y="6249294"/>
            <a:ext cx="2139806" cy="455414"/>
          </a:xfrm>
        </p:spPr>
        <p:txBody>
          <a:bodyPr/>
          <a:lstStyle>
            <a:lvl1pPr>
              <a:defRPr/>
            </a:lvl1pPr>
          </a:lstStyle>
          <a:p>
            <a:fld id="{B7C738DC-C4F7-4EBE-8E05-AA359644ED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09B3E5-B9CD-45FF-82DB-BA5205D8F77C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Izrada i ocjena Cost Benefit Analize</a:t>
            </a: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2E6DF9-7481-4335-82F0-E2CCBEDD9C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5837" y="305099"/>
            <a:ext cx="2250606" cy="57164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8825" y="305099"/>
            <a:ext cx="6590813" cy="57164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C94E64-A5FA-49DF-821A-25191AEAC09D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Izrada i ocjena Cost Benefit Analize</a:t>
            </a: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FD0C0F-7626-45F9-8527-7B0A27C27F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482" y="305100"/>
            <a:ext cx="8998961" cy="1215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38826" y="1753196"/>
            <a:ext cx="4416381" cy="20627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38826" y="3958829"/>
            <a:ext cx="4416381" cy="20627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5221407" y="1753196"/>
            <a:ext cx="4416382" cy="42683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668240-55F4-4C85-A04B-7B60EC1A1191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Izrada i ocjena Cost Benefit Analize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F51BD7-08A3-42A7-95F2-3784458F8A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482" y="305100"/>
            <a:ext cx="8998961" cy="1215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826" y="1753196"/>
            <a:ext cx="4416381" cy="42683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1407" y="1753196"/>
            <a:ext cx="4416382" cy="42683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7156B-BFFD-4C0A-A307-500535CF77AA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Izrada i ocjena Cost Benefit Analize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E0FAC1-35FE-441C-8F69-17BA601A81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F95CF-1041-46DB-8C75-F9C898DEED15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Izrada i ocjena Cost Benefit Analize</a:t>
            </a: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5E005A-9084-4F8D-9BBE-7BA700ACA4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950" y="4406802"/>
            <a:ext cx="8744469" cy="1361777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950" y="2906613"/>
            <a:ext cx="8744469" cy="1500188"/>
          </a:xfrm>
        </p:spPr>
        <p:txBody>
          <a:bodyPr anchor="b"/>
          <a:lstStyle>
            <a:lvl1pPr marL="0" indent="0">
              <a:buNone/>
              <a:defRPr sz="1900"/>
            </a:lvl1pPr>
            <a:lvl2pPr marL="436809" indent="0">
              <a:buNone/>
              <a:defRPr sz="1700"/>
            </a:lvl2pPr>
            <a:lvl3pPr marL="873618" indent="0">
              <a:buNone/>
              <a:defRPr sz="1500"/>
            </a:lvl3pPr>
            <a:lvl4pPr marL="1310427" indent="0">
              <a:buNone/>
              <a:defRPr sz="1300"/>
            </a:lvl4pPr>
            <a:lvl5pPr marL="1747236" indent="0">
              <a:buNone/>
              <a:defRPr sz="1300"/>
            </a:lvl5pPr>
            <a:lvl6pPr marL="2184044" indent="0">
              <a:buNone/>
              <a:defRPr sz="1300"/>
            </a:lvl6pPr>
            <a:lvl7pPr marL="2620853" indent="0">
              <a:buNone/>
              <a:defRPr sz="1300"/>
            </a:lvl7pPr>
            <a:lvl8pPr marL="3057662" indent="0">
              <a:buNone/>
              <a:defRPr sz="1300"/>
            </a:lvl8pPr>
            <a:lvl9pPr marL="349447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0E7ADF-C272-471C-A1E4-68185B6AFDCF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Izrada i ocjena Cost Benefit Analize</a:t>
            </a: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2767A2-2F2D-4975-B29E-9694E21F2C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826" y="1753196"/>
            <a:ext cx="4416381" cy="426839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1407" y="1753196"/>
            <a:ext cx="4416382" cy="426839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A4BAB-7AE7-4AE5-BC4F-5096CEC8D737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Izrada i ocjena Cost Benefit Analize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2E74A-C84A-4E16-BAE6-4C420FB952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177" y="275333"/>
            <a:ext cx="925864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178" y="1534420"/>
            <a:ext cx="4546224" cy="63996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809" indent="0">
              <a:buNone/>
              <a:defRPr sz="1900" b="1"/>
            </a:lvl2pPr>
            <a:lvl3pPr marL="873618" indent="0">
              <a:buNone/>
              <a:defRPr sz="1700" b="1"/>
            </a:lvl3pPr>
            <a:lvl4pPr marL="1310427" indent="0">
              <a:buNone/>
              <a:defRPr sz="1500" b="1"/>
            </a:lvl4pPr>
            <a:lvl5pPr marL="1747236" indent="0">
              <a:buNone/>
              <a:defRPr sz="1500" b="1"/>
            </a:lvl5pPr>
            <a:lvl6pPr marL="2184044" indent="0">
              <a:buNone/>
              <a:defRPr sz="1500" b="1"/>
            </a:lvl6pPr>
            <a:lvl7pPr marL="2620853" indent="0">
              <a:buNone/>
              <a:defRPr sz="1500" b="1"/>
            </a:lvl7pPr>
            <a:lvl8pPr marL="3057662" indent="0">
              <a:buNone/>
              <a:defRPr sz="1500" b="1"/>
            </a:lvl8pPr>
            <a:lvl9pPr marL="3494471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178" y="2174380"/>
            <a:ext cx="4546224" cy="395138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4870" y="1534420"/>
            <a:ext cx="4547955" cy="63996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809" indent="0">
              <a:buNone/>
              <a:defRPr sz="1900" b="1"/>
            </a:lvl2pPr>
            <a:lvl3pPr marL="873618" indent="0">
              <a:buNone/>
              <a:defRPr sz="1700" b="1"/>
            </a:lvl3pPr>
            <a:lvl4pPr marL="1310427" indent="0">
              <a:buNone/>
              <a:defRPr sz="1500" b="1"/>
            </a:lvl4pPr>
            <a:lvl5pPr marL="1747236" indent="0">
              <a:buNone/>
              <a:defRPr sz="1500" b="1"/>
            </a:lvl5pPr>
            <a:lvl6pPr marL="2184044" indent="0">
              <a:buNone/>
              <a:defRPr sz="1500" b="1"/>
            </a:lvl6pPr>
            <a:lvl7pPr marL="2620853" indent="0">
              <a:buNone/>
              <a:defRPr sz="1500" b="1"/>
            </a:lvl7pPr>
            <a:lvl8pPr marL="3057662" indent="0">
              <a:buNone/>
              <a:defRPr sz="1500" b="1"/>
            </a:lvl8pPr>
            <a:lvl9pPr marL="3494471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4870" y="2174380"/>
            <a:ext cx="4547955" cy="395138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984CF7-1CE4-4AD1-A723-4D661C626ADF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Izrada i ocjena Cost Benefit Analize</a:t>
            </a: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45F208-72C1-4A68-B8B5-9C31A8C97E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6B37C-B5A1-487A-BAC3-BF3481C0CB87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Izrada i ocjena Cost Benefit Analize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99A12F-5594-477D-8BC8-07D334C544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5D602A-A886-45B0-B993-BBA3174711B4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Izrada i ocjena Cost Benefit Analize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CB03AA-9961-4EF7-A2D6-FB5D366B1E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177" y="272358"/>
            <a:ext cx="3384565" cy="1162347"/>
          </a:xfrm>
        </p:spPr>
        <p:txBody>
          <a:bodyPr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662" y="272356"/>
            <a:ext cx="5751163" cy="585341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177" y="1434704"/>
            <a:ext cx="3384565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36809" indent="0">
              <a:buNone/>
              <a:defRPr sz="1100"/>
            </a:lvl2pPr>
            <a:lvl3pPr marL="873618" indent="0">
              <a:buNone/>
              <a:defRPr sz="1000"/>
            </a:lvl3pPr>
            <a:lvl4pPr marL="1310427" indent="0">
              <a:buNone/>
              <a:defRPr sz="900"/>
            </a:lvl4pPr>
            <a:lvl5pPr marL="1747236" indent="0">
              <a:buNone/>
              <a:defRPr sz="900"/>
            </a:lvl5pPr>
            <a:lvl6pPr marL="2184044" indent="0">
              <a:buNone/>
              <a:defRPr sz="900"/>
            </a:lvl6pPr>
            <a:lvl7pPr marL="2620853" indent="0">
              <a:buNone/>
              <a:defRPr sz="900"/>
            </a:lvl7pPr>
            <a:lvl8pPr marL="3057662" indent="0">
              <a:buNone/>
              <a:defRPr sz="900"/>
            </a:lvl8pPr>
            <a:lvl9pPr marL="349447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B419E5-926F-4E60-94D2-61558F4ED1C6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Izrada i ocjena Cost Benefit Analize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70E0DA-0378-49C2-AD0F-EB9634820A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890" y="4801196"/>
            <a:ext cx="6171854" cy="565547"/>
          </a:xfrm>
        </p:spPr>
        <p:txBody>
          <a:bodyPr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890" y="613172"/>
            <a:ext cx="6171854" cy="4115098"/>
          </a:xfrm>
        </p:spPr>
        <p:txBody>
          <a:bodyPr/>
          <a:lstStyle>
            <a:lvl1pPr marL="0" indent="0">
              <a:buNone/>
              <a:defRPr sz="3100"/>
            </a:lvl1pPr>
            <a:lvl2pPr marL="436809" indent="0">
              <a:buNone/>
              <a:defRPr sz="2700"/>
            </a:lvl2pPr>
            <a:lvl3pPr marL="873618" indent="0">
              <a:buNone/>
              <a:defRPr sz="2300"/>
            </a:lvl3pPr>
            <a:lvl4pPr marL="1310427" indent="0">
              <a:buNone/>
              <a:defRPr sz="1900"/>
            </a:lvl4pPr>
            <a:lvl5pPr marL="1747236" indent="0">
              <a:buNone/>
              <a:defRPr sz="1900"/>
            </a:lvl5pPr>
            <a:lvl6pPr marL="2184044" indent="0">
              <a:buNone/>
              <a:defRPr sz="1900"/>
            </a:lvl6pPr>
            <a:lvl7pPr marL="2620853" indent="0">
              <a:buNone/>
              <a:defRPr sz="1900"/>
            </a:lvl7pPr>
            <a:lvl8pPr marL="3057662" indent="0">
              <a:buNone/>
              <a:defRPr sz="1900"/>
            </a:lvl8pPr>
            <a:lvl9pPr marL="3494471" indent="0">
              <a:buNone/>
              <a:defRPr sz="19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890" y="5366743"/>
            <a:ext cx="6171854" cy="805161"/>
          </a:xfrm>
        </p:spPr>
        <p:txBody>
          <a:bodyPr/>
          <a:lstStyle>
            <a:lvl1pPr marL="0" indent="0">
              <a:buNone/>
              <a:defRPr sz="1300"/>
            </a:lvl1pPr>
            <a:lvl2pPr marL="436809" indent="0">
              <a:buNone/>
              <a:defRPr sz="1100"/>
            </a:lvl2pPr>
            <a:lvl3pPr marL="873618" indent="0">
              <a:buNone/>
              <a:defRPr sz="1000"/>
            </a:lvl3pPr>
            <a:lvl4pPr marL="1310427" indent="0">
              <a:buNone/>
              <a:defRPr sz="900"/>
            </a:lvl4pPr>
            <a:lvl5pPr marL="1747236" indent="0">
              <a:buNone/>
              <a:defRPr sz="900"/>
            </a:lvl5pPr>
            <a:lvl6pPr marL="2184044" indent="0">
              <a:buNone/>
              <a:defRPr sz="900"/>
            </a:lvl6pPr>
            <a:lvl7pPr marL="2620853" indent="0">
              <a:buNone/>
              <a:defRPr sz="900"/>
            </a:lvl7pPr>
            <a:lvl8pPr marL="3057662" indent="0">
              <a:buNone/>
              <a:defRPr sz="900"/>
            </a:lvl8pPr>
            <a:lvl9pPr marL="349447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41E9EA-9644-4ADB-848B-C3C49B245BF4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Izrada i ocjena Cost Benefit Analize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E244EB-9251-4D9A-BA23-F9BD8EADB6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482" y="305100"/>
            <a:ext cx="8998961" cy="12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7" tIns="47760" rIns="95517" bIns="4776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8827" y="1753196"/>
            <a:ext cx="8998961" cy="426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7" tIns="47760" rIns="95517" bIns="47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687302" y="1568649"/>
            <a:ext cx="8950487" cy="107156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95517" tIns="47760" rIns="95517" bIns="47760"/>
          <a:lstStyle/>
          <a:p>
            <a:pPr defTabSz="954003">
              <a:defRPr/>
            </a:pPr>
            <a:endParaRPr lang="hr-HR" sz="2500" dirty="0">
              <a:latin typeface="Times New Roman" pitchFamily="18" charset="0"/>
              <a:cs typeface="+mn-cs"/>
            </a:endParaRP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687301" y="6171903"/>
            <a:ext cx="89124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 lIns="87362" tIns="43681" rIns="87362" bIns="43681"/>
          <a:lstStyle/>
          <a:p>
            <a:pPr eaLnBrk="0" hangingPunct="0">
              <a:defRPr/>
            </a:pPr>
            <a:endParaRPr lang="hr-HR" dirty="0">
              <a:cs typeface="+mn-cs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302" y="6244828"/>
            <a:ext cx="22246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7" tIns="47760" rIns="95517" bIns="4776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fld id="{D61A5F8F-0C6D-418D-9F5E-8143556E57DE}" type="datetime1">
              <a:rPr lang="hr-HR" smtClean="0"/>
              <a:pPr/>
              <a:t>12.5.2015.</a:t>
            </a:fld>
            <a:endParaRPr lang="en-US" dirty="0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6140" y="6244828"/>
            <a:ext cx="325472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7" tIns="47760" rIns="95517" bIns="4776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r>
              <a:rPr lang="en-US" dirty="0" smtClean="0"/>
              <a:t>Izrada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ocjena</a:t>
            </a:r>
            <a:r>
              <a:rPr lang="en-US" dirty="0" smtClean="0"/>
              <a:t> Cost Benefit </a:t>
            </a:r>
            <a:r>
              <a:rPr lang="en-US" dirty="0" err="1" smtClean="0"/>
              <a:t>Analize</a:t>
            </a:r>
            <a:endParaRPr lang="en-US" dirty="0"/>
          </a:p>
        </p:txBody>
      </p:sp>
      <p:sp>
        <p:nvSpPr>
          <p:cNvPr id="307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7" tIns="47760" rIns="95517" bIns="4776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4B4B1898-7CC9-4AE3-828A-E16F8F3F9A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timing>
    <p:tnLst>
      <p:par>
        <p:cTn id="1" dur="indefinite" restart="never" nodeType="tmRoot"/>
      </p:par>
    </p:tnLst>
  </p:timing>
  <p:hf hdr="0"/>
  <p:txStyles>
    <p:titleStyle>
      <a:lvl1pPr algn="l" defTabSz="954003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defTabSz="954003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Verdana" pitchFamily="34" charset="0"/>
        </a:defRPr>
      </a:lvl2pPr>
      <a:lvl3pPr algn="l" defTabSz="954003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Verdana" pitchFamily="34" charset="0"/>
        </a:defRPr>
      </a:lvl3pPr>
      <a:lvl4pPr algn="l" defTabSz="954003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Verdana" pitchFamily="34" charset="0"/>
        </a:defRPr>
      </a:lvl4pPr>
      <a:lvl5pPr algn="l" defTabSz="954003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Verdana" pitchFamily="34" charset="0"/>
        </a:defRPr>
      </a:lvl5pPr>
      <a:lvl6pPr marL="436809" algn="l" defTabSz="954003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Verdana" pitchFamily="34" charset="0"/>
        </a:defRPr>
      </a:lvl6pPr>
      <a:lvl7pPr marL="873618" algn="l" defTabSz="954003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Verdana" pitchFamily="34" charset="0"/>
        </a:defRPr>
      </a:lvl7pPr>
      <a:lvl8pPr marL="1310427" algn="l" defTabSz="954003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Verdana" pitchFamily="34" charset="0"/>
        </a:defRPr>
      </a:lvl8pPr>
      <a:lvl9pPr marL="1747236" algn="l" defTabSz="954003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Verdana" pitchFamily="34" charset="0"/>
        </a:defRPr>
      </a:lvl9pPr>
    </p:titleStyle>
    <p:bodyStyle>
      <a:lvl1pPr marL="489894" indent="-489894" algn="l" defTabSz="95400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47936" indent="-456526" algn="l" defTabSz="95400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700">
          <a:solidFill>
            <a:schemeClr val="tx1"/>
          </a:solidFill>
          <a:latin typeface="+mn-lt"/>
        </a:defRPr>
      </a:lvl2pPr>
      <a:lvl3pPr marL="1363512" indent="-412542" algn="l" defTabSz="95400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768469" indent="-403442" algn="l" defTabSz="95400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100">
          <a:solidFill>
            <a:schemeClr val="tx1"/>
          </a:solidFill>
          <a:latin typeface="+mn-lt"/>
        </a:defRPr>
      </a:lvl4pPr>
      <a:lvl5pPr marL="2188595" indent="-418609" algn="l" defTabSz="954003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100">
          <a:solidFill>
            <a:schemeClr val="tx1"/>
          </a:solidFill>
          <a:latin typeface="+mn-lt"/>
        </a:defRPr>
      </a:lvl5pPr>
      <a:lvl6pPr marL="2625404" indent="-418609" algn="l" defTabSz="954003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100">
          <a:solidFill>
            <a:schemeClr val="tx1"/>
          </a:solidFill>
          <a:latin typeface="+mn-lt"/>
        </a:defRPr>
      </a:lvl6pPr>
      <a:lvl7pPr marL="3062213" indent="-418609" algn="l" defTabSz="954003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100">
          <a:solidFill>
            <a:schemeClr val="tx1"/>
          </a:solidFill>
          <a:latin typeface="+mn-lt"/>
        </a:defRPr>
      </a:lvl7pPr>
      <a:lvl8pPr marL="3499022" indent="-418609" algn="l" defTabSz="954003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100">
          <a:solidFill>
            <a:schemeClr val="tx1"/>
          </a:solidFill>
          <a:latin typeface="+mn-lt"/>
        </a:defRPr>
      </a:lvl8pPr>
      <a:lvl9pPr marL="3935830" indent="-418609" algn="l" defTabSz="954003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1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87361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6809" algn="l" defTabSz="87361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3618" algn="l" defTabSz="87361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10427" algn="l" defTabSz="87361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236" algn="l" defTabSz="87361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84044" algn="l" defTabSz="87361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20853" algn="l" defTabSz="87361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57662" algn="l" defTabSz="87361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94471" algn="l" defTabSz="87361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2D094EC8-0498-440E-B75B-B32F093C856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6" name="Slide Number Placeholder 7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64B39E57-55C9-4DD8-B576-0CCB74CA2B16}" type="slidenum">
              <a:rPr lang="en-US" sz="1100"/>
              <a:pPr algn="r" defTabSz="954003"/>
              <a:t>1</a:t>
            </a:fld>
            <a:endParaRPr lang="en-US" sz="1100" dirty="0"/>
          </a:p>
        </p:txBody>
      </p:sp>
      <p:sp>
        <p:nvSpPr>
          <p:cNvPr id="3077" name="Rectangle 31"/>
          <p:cNvSpPr>
            <a:spLocks noChangeArrowheads="1"/>
          </p:cNvSpPr>
          <p:nvPr/>
        </p:nvSpPr>
        <p:spPr bwMode="auto">
          <a:xfrm>
            <a:off x="768669" y="2781598"/>
            <a:ext cx="876005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 anchor="ctr"/>
          <a:lstStyle/>
          <a:p>
            <a:pPr algn="r" defTabSz="954003"/>
            <a:endParaRPr lang="hr-HR" sz="3900" dirty="0">
              <a:solidFill>
                <a:schemeClr val="tx2"/>
              </a:solidFill>
            </a:endParaRPr>
          </a:p>
        </p:txBody>
      </p:sp>
      <p:sp>
        <p:nvSpPr>
          <p:cNvPr id="3078" name="Rectangle 32"/>
          <p:cNvSpPr>
            <a:spLocks noChangeArrowheads="1"/>
          </p:cNvSpPr>
          <p:nvPr/>
        </p:nvSpPr>
        <p:spPr bwMode="auto">
          <a:xfrm>
            <a:off x="606996" y="5445224"/>
            <a:ext cx="934347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marL="356424" indent="-356424" algn="ctr" defTabSz="954003">
              <a:spcBef>
                <a:spcPct val="20000"/>
              </a:spcBef>
              <a:buClr>
                <a:schemeClr val="accent2"/>
              </a:buClr>
            </a:pPr>
            <a:endParaRPr lang="hr-HR" sz="1400" b="1" i="1" dirty="0" smtClean="0"/>
          </a:p>
          <a:p>
            <a:pPr marL="356424" indent="-356424" algn="ctr" defTabSz="954003">
              <a:spcBef>
                <a:spcPct val="20000"/>
              </a:spcBef>
              <a:buClr>
                <a:schemeClr val="accent2"/>
              </a:buClr>
            </a:pPr>
            <a:endParaRPr lang="hr-HR" sz="1100" dirty="0">
              <a:solidFill>
                <a:schemeClr val="accent2"/>
              </a:solidFill>
            </a:endParaRPr>
          </a:p>
          <a:p>
            <a:pPr marL="356424" indent="-356424" algn="ctr" defTabSz="954003">
              <a:lnSpc>
                <a:spcPct val="130000"/>
              </a:lnSpc>
            </a:pPr>
            <a:endParaRPr lang="en-US" sz="1300" dirty="0">
              <a:solidFill>
                <a:schemeClr val="accent2"/>
              </a:solidFill>
            </a:endParaRPr>
          </a:p>
          <a:p>
            <a:pPr marL="356424" indent="-356424" algn="ctr" defTabSz="954003">
              <a:lnSpc>
                <a:spcPct val="80000"/>
              </a:lnSpc>
              <a:spcBef>
                <a:spcPct val="20000"/>
              </a:spcBef>
            </a:pP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E51B-B78D-4F92-81B7-444EE3C0FF62}" type="datetime1">
              <a:rPr lang="hr-HR" smtClean="0"/>
              <a:pPr/>
              <a:t>12.5.2015.</a:t>
            </a:fld>
            <a:endParaRPr lang="en-US" dirty="0"/>
          </a:p>
        </p:txBody>
      </p:sp>
      <p:sp>
        <p:nvSpPr>
          <p:cNvPr id="12" name="Rectangle 33"/>
          <p:cNvSpPr>
            <a:spLocks noChangeArrowheads="1"/>
          </p:cNvSpPr>
          <p:nvPr/>
        </p:nvSpPr>
        <p:spPr bwMode="auto">
          <a:xfrm>
            <a:off x="1111052" y="2132856"/>
            <a:ext cx="792088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 anchor="ctr"/>
          <a:lstStyle/>
          <a:p>
            <a:pPr algn="ctr" defTabSz="954003">
              <a:lnSpc>
                <a:spcPct val="130000"/>
              </a:lnSpc>
              <a:spcBef>
                <a:spcPts val="573"/>
              </a:spcBef>
            </a:pPr>
            <a:r>
              <a:rPr lang="hr-HR" sz="3200" b="1" dirty="0" smtClean="0"/>
              <a:t>POPUNJAVANJE PRILOGA F</a:t>
            </a:r>
          </a:p>
          <a:p>
            <a:pPr algn="ctr" defTabSz="954003">
              <a:lnSpc>
                <a:spcPct val="130000"/>
              </a:lnSpc>
              <a:spcBef>
                <a:spcPts val="573"/>
              </a:spcBef>
            </a:pPr>
            <a:r>
              <a:rPr lang="hr-HR" b="1" dirty="0"/>
              <a:t>Prilog F Financijski model proračuna doprinosa bespovratnih EU sredstava</a:t>
            </a:r>
            <a:endParaRPr lang="hr-HR" b="1" dirty="0" smtClean="0"/>
          </a:p>
        </p:txBody>
      </p:sp>
    </p:spTree>
    <p:extLst>
      <p:ext uri="{BB962C8B-B14F-4D97-AF65-F5344CB8AC3E}">
        <p14:creationId xmlns:p14="http://schemas.microsoft.com/office/powerpoint/2010/main" val="60353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2B42BFA-F555-4593-98A7-7A1ACBBD44E5}" type="slidenum">
              <a:rPr lang="en-US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7588" name="Slide Number Placeholder 6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13070C60-E9FA-4A9D-8892-DC7E1BFB5099}" type="slidenum">
              <a:rPr lang="en-US" sz="1100">
                <a:solidFill>
                  <a:srgbClr val="000000"/>
                </a:solidFill>
              </a:rPr>
              <a:pPr algn="r" defTabSz="954003"/>
              <a:t>10</a:t>
            </a:fld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300" b="1" dirty="0" smtClean="0"/>
              <a:t>ANALIZA POTREBA I JEDINIČNI TROŠAK</a:t>
            </a:r>
            <a:endParaRPr lang="en-GB" sz="2300" b="1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F429-B0DA-494F-B68D-FEA89B3539B4}" type="datetime1">
              <a:rPr lang="hr-HR" smtClean="0">
                <a:solidFill>
                  <a:srgbClr val="000000"/>
                </a:solidFill>
              </a:rPr>
              <a:pPr/>
              <a:t>12.5.2015.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1012" y="1988840"/>
            <a:ext cx="9001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b="1" dirty="0" smtClean="0">
              <a:solidFill>
                <a:srgbClr val="000000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348162"/>
              </p:ext>
            </p:extLst>
          </p:nvPr>
        </p:nvGraphicFramePr>
        <p:xfrm>
          <a:off x="732359" y="1772816"/>
          <a:ext cx="8999539" cy="4176469"/>
        </p:xfrm>
        <a:graphic>
          <a:graphicData uri="http://schemas.openxmlformats.org/drawingml/2006/table">
            <a:tbl>
              <a:tblPr/>
              <a:tblGrid>
                <a:gridCol w="4903667"/>
                <a:gridCol w="511984"/>
                <a:gridCol w="511984"/>
                <a:gridCol w="511984"/>
                <a:gridCol w="511984"/>
                <a:gridCol w="511984"/>
                <a:gridCol w="511984"/>
                <a:gridCol w="511984"/>
                <a:gridCol w="511984"/>
              </a:tblGrid>
              <a:tr h="37967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BROJ KORISNIKA VODA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</a:tr>
              <a:tr h="37967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Broj trenutnih korisnika spojenih na vodovod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15.000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15.000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15.000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15.000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15.000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15.000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15.000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15.000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967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Povećanje broja stanovnika priključenih na vodovod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4.000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4.000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4.000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4.000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4.000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4.000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4.000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4.000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7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ANALIZA POTREBA VODA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</a:tr>
              <a:tr h="37967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Godišnje proizvedena voda u m3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660.000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660.000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660.000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660.000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660.000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660.000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660.000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660.000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967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Uštede u proizvodnji i isporuci vode na godišnjem nivou u m3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67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Smanjenje gubitaka u vodoopskrbi u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7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JEDINIČNI TROŠKOVI VODA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</a:tr>
              <a:tr h="3796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Inkrementalni (dodatni) trošak proizvodnje vode po m3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967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Troškovi isporuke vode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67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UKUPNO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21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2B42BFA-F555-4593-98A7-7A1ACBBD44E5}" type="slidenum">
              <a:rPr lang="en-US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7588" name="Slide Number Placeholder 6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13070C60-E9FA-4A9D-8892-DC7E1BFB5099}" type="slidenum">
              <a:rPr lang="en-US" sz="1100">
                <a:solidFill>
                  <a:srgbClr val="000000"/>
                </a:solidFill>
              </a:rPr>
              <a:pPr algn="r" defTabSz="954003"/>
              <a:t>11</a:t>
            </a:fld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300" b="1" dirty="0" smtClean="0"/>
              <a:t>OPRERATIVNI TROŠKOVI</a:t>
            </a:r>
            <a:endParaRPr lang="en-GB" sz="2300" b="1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51012" y="6244828"/>
            <a:ext cx="2224637" cy="476250"/>
          </a:xfrm>
        </p:spPr>
        <p:txBody>
          <a:bodyPr/>
          <a:lstStyle/>
          <a:p>
            <a:fld id="{593AF429-B0DA-494F-B68D-FEA89B3539B4}" type="datetime1">
              <a:rPr lang="hr-HR" smtClean="0">
                <a:solidFill>
                  <a:srgbClr val="000000"/>
                </a:solidFill>
              </a:rPr>
              <a:pPr/>
              <a:t>12.5.2015.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1012" y="1988840"/>
            <a:ext cx="9001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b="1" dirty="0" smtClean="0">
              <a:solidFill>
                <a:srgbClr val="000000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304172"/>
              </p:ext>
            </p:extLst>
          </p:nvPr>
        </p:nvGraphicFramePr>
        <p:xfrm>
          <a:off x="719411" y="1844824"/>
          <a:ext cx="8816578" cy="4176464"/>
        </p:xfrm>
        <a:graphic>
          <a:graphicData uri="http://schemas.openxmlformats.org/drawingml/2006/table">
            <a:tbl>
              <a:tblPr/>
              <a:tblGrid>
                <a:gridCol w="4803978"/>
                <a:gridCol w="501575"/>
                <a:gridCol w="501575"/>
                <a:gridCol w="501575"/>
                <a:gridCol w="501575"/>
                <a:gridCol w="501575"/>
                <a:gridCol w="501575"/>
                <a:gridCol w="501575"/>
                <a:gridCol w="501575"/>
              </a:tblGrid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OPARATIVNI TROŠKOVI VODA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Dodatni troškovi isporuke vode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Dodatni troškovi proizvodnje vode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Uštede zbog smanjenja gubitaka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UKUPNO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Troškovi održavanja nove imovine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hr-HR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POKRIĆE AMORTIZACIJE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Pokriće amortizacije u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Amortizacija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20,83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187,50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333,33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PODACI POTREBNI ZA IZRAČUN EU GRANTA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OPERATIVNI PRIHOD (operativni troškovi + amortizacija + profit)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1.707,71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1.905,29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1.926,12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1.946,96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1.967,79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2.071,96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2.247,79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2.384,46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INVESTICIJSKI TROŠKOVI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TROŠKOVI ZAMJENE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OSTATAK VRIJEDNOSTI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2.571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OPERATIVNI TROŠKOVI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1.865,80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1.865,80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1.865,80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1.865,80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1.865,80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4.865,80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1.865,80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OPERATIVNA DOBIT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16,91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48,66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30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2B42BFA-F555-4593-98A7-7A1ACBBD44E5}" type="slidenum">
              <a:rPr lang="en-US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7588" name="Slide Number Placeholder 6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13070C60-E9FA-4A9D-8892-DC7E1BFB5099}" type="slidenum">
              <a:rPr lang="en-US" sz="1100">
                <a:solidFill>
                  <a:srgbClr val="000000"/>
                </a:solidFill>
              </a:rPr>
              <a:pPr algn="r" defTabSz="954003"/>
              <a:t>12</a:t>
            </a:fld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300" b="1" dirty="0" smtClean="0"/>
              <a:t>IZRAČUN EU GRANTA</a:t>
            </a:r>
            <a:endParaRPr lang="en-GB" sz="2300" b="1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51012" y="6244828"/>
            <a:ext cx="2224637" cy="476250"/>
          </a:xfrm>
        </p:spPr>
        <p:txBody>
          <a:bodyPr/>
          <a:lstStyle/>
          <a:p>
            <a:fld id="{593AF429-B0DA-494F-B68D-FEA89B3539B4}" type="datetime1">
              <a:rPr lang="hr-HR" smtClean="0">
                <a:solidFill>
                  <a:srgbClr val="000000"/>
                </a:solidFill>
              </a:rPr>
              <a:pPr/>
              <a:t>12.5.2015.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060614"/>
              </p:ext>
            </p:extLst>
          </p:nvPr>
        </p:nvGraphicFramePr>
        <p:xfrm>
          <a:off x="1975148" y="1844824"/>
          <a:ext cx="5904655" cy="4176460"/>
        </p:xfrm>
        <a:graphic>
          <a:graphicData uri="http://schemas.openxmlformats.org/drawingml/2006/table">
            <a:tbl>
              <a:tblPr/>
              <a:tblGrid>
                <a:gridCol w="1180931"/>
                <a:gridCol w="1180931"/>
                <a:gridCol w="1180931"/>
                <a:gridCol w="1180931"/>
                <a:gridCol w="1180931"/>
              </a:tblGrid>
              <a:tr h="41764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Diskontirani investicijski troškovi (DIC)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17.142,9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Diskontirani ostatak vrijednosti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595,0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Diskontirani prihod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32.249,2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Diskontirani operativni troškovi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29.824,1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Diskontirani neto prihod (DNR)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3.020,0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DIC - DNR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14.122,9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Funding Gap Rate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82,383%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 financiranje u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70,026%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 financiranje u apsolutnom iznosu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12.604,67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39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2B42BFA-F555-4593-98A7-7A1ACBBD44E5}" type="slidenum">
              <a:rPr lang="en-US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7588" name="Slide Number Placeholder 6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13070C60-E9FA-4A9D-8892-DC7E1BFB5099}" type="slidenum">
              <a:rPr lang="en-US" sz="1100">
                <a:solidFill>
                  <a:srgbClr val="000000"/>
                </a:solidFill>
              </a:rPr>
              <a:pPr algn="r" defTabSz="954003"/>
              <a:t>13</a:t>
            </a:fld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300" b="1" dirty="0" smtClean="0"/>
              <a:t>PRIMJER PROJEKTA ODVODNJE</a:t>
            </a:r>
            <a:endParaRPr lang="en-GB" sz="2300" b="1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51012" y="6244828"/>
            <a:ext cx="2224637" cy="476250"/>
          </a:xfrm>
        </p:spPr>
        <p:txBody>
          <a:bodyPr/>
          <a:lstStyle/>
          <a:p>
            <a:fld id="{593AF429-B0DA-494F-B68D-FEA89B3539B4}" type="datetime1">
              <a:rPr lang="hr-HR" smtClean="0">
                <a:solidFill>
                  <a:srgbClr val="000000"/>
                </a:solidFill>
              </a:rPr>
              <a:pPr/>
              <a:t>12.5.2015.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1012" y="1988840"/>
            <a:ext cx="9001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b="1" dirty="0" smtClean="0">
              <a:solidFill>
                <a:srgbClr val="000000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1012" y="2132856"/>
            <a:ext cx="892899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hr-HR" sz="1600" dirty="0" smtClean="0">
                <a:solidFill>
                  <a:srgbClr val="000000"/>
                </a:solidFill>
              </a:rPr>
              <a:t>Investitor namjerava </a:t>
            </a:r>
            <a:r>
              <a:rPr lang="hr-HR" sz="1600" dirty="0" smtClean="0">
                <a:solidFill>
                  <a:srgbClr val="000000"/>
                </a:solidFill>
              </a:rPr>
              <a:t>proširiti mrežu odvodnje. </a:t>
            </a:r>
            <a:r>
              <a:rPr lang="hr-HR" sz="1600" dirty="0" smtClean="0">
                <a:solidFill>
                  <a:srgbClr val="000000"/>
                </a:solidFill>
              </a:rPr>
              <a:t>Sveukupna vrijednost investicije je </a:t>
            </a:r>
            <a:r>
              <a:rPr lang="hr-HR" sz="1600" dirty="0" smtClean="0">
                <a:solidFill>
                  <a:srgbClr val="000000"/>
                </a:solidFill>
              </a:rPr>
              <a:t>13 </a:t>
            </a:r>
            <a:r>
              <a:rPr lang="hr-HR" sz="1600" dirty="0" smtClean="0">
                <a:solidFill>
                  <a:srgbClr val="000000"/>
                </a:solidFill>
              </a:rPr>
              <a:t>milijuna kuna. Od tog iznosa </a:t>
            </a:r>
            <a:r>
              <a:rPr lang="hr-HR" sz="1600" dirty="0" smtClean="0">
                <a:solidFill>
                  <a:srgbClr val="000000"/>
                </a:solidFill>
              </a:rPr>
              <a:t>9,5 </a:t>
            </a:r>
            <a:r>
              <a:rPr lang="hr-HR" sz="1600" dirty="0" smtClean="0">
                <a:solidFill>
                  <a:srgbClr val="000000"/>
                </a:solidFill>
              </a:rPr>
              <a:t>milijuna kuna se odnosi na građevinski dio, </a:t>
            </a:r>
            <a:r>
              <a:rPr lang="hr-HR" sz="1600" dirty="0" smtClean="0">
                <a:solidFill>
                  <a:srgbClr val="000000"/>
                </a:solidFill>
              </a:rPr>
              <a:t>3 </a:t>
            </a:r>
            <a:r>
              <a:rPr lang="hr-HR" sz="1600" dirty="0" smtClean="0">
                <a:solidFill>
                  <a:srgbClr val="000000"/>
                </a:solidFill>
              </a:rPr>
              <a:t>milijuna kuna je nabavka opreme, a nadzor iznosi </a:t>
            </a:r>
            <a:r>
              <a:rPr lang="hr-HR" sz="1600" dirty="0" smtClean="0">
                <a:solidFill>
                  <a:srgbClr val="000000"/>
                </a:solidFill>
              </a:rPr>
              <a:t>0,5 </a:t>
            </a:r>
            <a:r>
              <a:rPr lang="hr-HR" sz="1600" dirty="0" smtClean="0">
                <a:solidFill>
                  <a:srgbClr val="000000"/>
                </a:solidFill>
              </a:rPr>
              <a:t>milijuna kuna. Godina dana je predviđena za realizaciju investicije. Predviđa se da je nakon 15 godina potrebno zamijeniti svu opremu.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hr-HR" sz="1600" dirty="0" smtClean="0">
              <a:solidFill>
                <a:srgbClr val="0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hr-HR" sz="1600" dirty="0" smtClean="0">
                <a:solidFill>
                  <a:srgbClr val="000000"/>
                </a:solidFill>
              </a:rPr>
              <a:t>Komunalno društvo trenutno  pročisti oko 440 tisuća m3 vode. Trenutni trošak pročišćavanja iznosi 2 kune po m3, a trošak distribucije je 3 kune po m3. Očekuje se da će dodatni trošak pročišćavanja biti 3 kune, a distribucije će ostati isti po m3. Specifičan potrošnja po stanovniku je oko 120 litara.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hr-HR" sz="1600" dirty="0">
              <a:solidFill>
                <a:srgbClr val="0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hr-HR" sz="1600" dirty="0" smtClean="0">
                <a:solidFill>
                  <a:srgbClr val="000000"/>
                </a:solidFill>
              </a:rPr>
              <a:t>Trenutni broj stanovnika koji su spojeni na odvodnju je 10 tisuća, a nakon realizacije investicije spojit će se dodatnih </a:t>
            </a:r>
            <a:r>
              <a:rPr lang="hr-HR" sz="1600" dirty="0">
                <a:solidFill>
                  <a:srgbClr val="000000"/>
                </a:solidFill>
              </a:rPr>
              <a:t>3</a:t>
            </a:r>
            <a:r>
              <a:rPr lang="hr-HR" sz="1600" dirty="0" smtClean="0">
                <a:solidFill>
                  <a:srgbClr val="000000"/>
                </a:solidFill>
              </a:rPr>
              <a:t> tisuće </a:t>
            </a:r>
            <a:r>
              <a:rPr lang="hr-HR" sz="1600" dirty="0" smtClean="0">
                <a:solidFill>
                  <a:srgbClr val="000000"/>
                </a:solidFill>
              </a:rPr>
              <a:t>korisnika.</a:t>
            </a:r>
            <a:endParaRPr lang="hr-HR" dirty="0">
              <a:solidFill>
                <a:srgbClr val="000000"/>
              </a:solidFill>
            </a:endParaRPr>
          </a:p>
          <a:p>
            <a:endParaRPr lang="hr-H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44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2B42BFA-F555-4593-98A7-7A1ACBBD44E5}" type="slidenum">
              <a:rPr lang="en-US"/>
              <a:pPr/>
              <a:t>14</a:t>
            </a:fld>
            <a:endParaRPr lang="en-US"/>
          </a:p>
        </p:txBody>
      </p:sp>
      <p:sp>
        <p:nvSpPr>
          <p:cNvPr id="67588" name="Slide Number Placeholder 6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13070C60-E9FA-4A9D-8892-DC7E1BFB5099}" type="slidenum">
              <a:rPr lang="en-US" sz="1100"/>
              <a:pPr algn="r" defTabSz="954003"/>
              <a:t>14</a:t>
            </a:fld>
            <a:endParaRPr lang="en-US" sz="1100" dirty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300" b="1" dirty="0" smtClean="0"/>
              <a:t>ULAZNI PODACI I INVESTICIJSKI TROŠKOVI</a:t>
            </a:r>
            <a:endParaRPr lang="en-GB" sz="2300" b="1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F429-B0DA-494F-B68D-FEA89B3539B4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1012" y="1988840"/>
            <a:ext cx="9001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970980"/>
              </p:ext>
            </p:extLst>
          </p:nvPr>
        </p:nvGraphicFramePr>
        <p:xfrm>
          <a:off x="751012" y="1772816"/>
          <a:ext cx="8848688" cy="4176464"/>
        </p:xfrm>
        <a:graphic>
          <a:graphicData uri="http://schemas.openxmlformats.org/drawingml/2006/table">
            <a:tbl>
              <a:tblPr/>
              <a:tblGrid>
                <a:gridCol w="8012152"/>
                <a:gridCol w="836536"/>
              </a:tblGrid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ULAZNE PODATKE POPUNJAVATI U POLJA OZNAČENA OVOM BOJOM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Diskontna stopa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Zamjena imovine u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Zamjena imovine u godini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Vijek trajanja imovine u godinama (amortizacija)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Specifična potrošnja po stanovniku dnevno u litrama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Troškovi održavanja u % u odnosu na vrijednost imovine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Oparativna dobit u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Maksimum grant rate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Faktor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PREGLED INVESTICIJSKIH TROŠKOVA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Građevinski objekti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9.500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Oprema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3.000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Ukupno materijalna imovina (A)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Nadzoru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500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</a:tr>
              <a:tr h="261029">
                <a:tc>
                  <a:txBody>
                    <a:bodyPr/>
                    <a:lstStyle/>
                    <a:p>
                      <a:pPr algn="l" fontAlgn="ctr"/>
                      <a:r>
                        <a:rPr lang="nl-N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Troškovi investicije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0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2B42BFA-F555-4593-98A7-7A1ACBBD44E5}" type="slidenum">
              <a:rPr lang="en-US">
                <a:solidFill>
                  <a:srgbClr val="000000"/>
                </a:solidFill>
              </a:rPr>
              <a:pPr/>
              <a:t>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7588" name="Slide Number Placeholder 6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13070C60-E9FA-4A9D-8892-DC7E1BFB5099}" type="slidenum">
              <a:rPr lang="en-US" sz="1100">
                <a:solidFill>
                  <a:srgbClr val="000000"/>
                </a:solidFill>
              </a:rPr>
              <a:pPr algn="r" defTabSz="954003"/>
              <a:t>15</a:t>
            </a:fld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300" b="1" dirty="0" smtClean="0"/>
              <a:t>ANALIZA POTREBA I JEDINIČNI TROŠAK</a:t>
            </a:r>
            <a:endParaRPr lang="en-GB" sz="2300" b="1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F429-B0DA-494F-B68D-FEA89B3539B4}" type="datetime1">
              <a:rPr lang="hr-HR" smtClean="0">
                <a:solidFill>
                  <a:srgbClr val="000000"/>
                </a:solidFill>
              </a:rPr>
              <a:pPr/>
              <a:t>12.5.2015.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1012" y="1988840"/>
            <a:ext cx="9001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b="1" dirty="0" smtClean="0">
              <a:solidFill>
                <a:srgbClr val="000000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81621"/>
              </p:ext>
            </p:extLst>
          </p:nvPr>
        </p:nvGraphicFramePr>
        <p:xfrm>
          <a:off x="751012" y="1844824"/>
          <a:ext cx="8999539" cy="4104456"/>
        </p:xfrm>
        <a:graphic>
          <a:graphicData uri="http://schemas.openxmlformats.org/drawingml/2006/table">
            <a:tbl>
              <a:tblPr/>
              <a:tblGrid>
                <a:gridCol w="4903667"/>
                <a:gridCol w="511984"/>
                <a:gridCol w="511984"/>
                <a:gridCol w="511984"/>
                <a:gridCol w="511984"/>
                <a:gridCol w="511984"/>
                <a:gridCol w="511984"/>
                <a:gridCol w="511984"/>
                <a:gridCol w="511984"/>
              </a:tblGrid>
              <a:tr h="29049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ANALIZA POTREBA ODVODNJA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41419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Broj trenutnih korisnika spojenih na odvodnju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419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Povećanje broja stanovnika priključenih na odvodnju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3.000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3.000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3.000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3.000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3.000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3.000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3.000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3.000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19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Trenutno ispuštena količina otpadnih voda na godišnjem nivou u m3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569.400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569.400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569.400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569.400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569.400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569.400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569.400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569.400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19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Trenutno pročišćena količina otpadnih voda na godišnjem nivou u m3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440.000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440.000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440.000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440.000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440.000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440.000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440.000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440.000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19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Pročišćena količina otpadnih voda zadovoljavajućim stupnjem pročišćavanja na godišnjem nivou u m3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569.400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569.400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569.400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569.400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569.400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569.400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569.400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569.400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49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Smanjenje infiltracije oborinskih i podzemnih voda u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49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JEDINIČNI TROŠKOVI ODVODNJA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29049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Trenutni trošak pročišćavanja otpadnih voda po m3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049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Povećanje troškova pročišćavanja otpadnih voda po m3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49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Troškovi sakupljanja i protoka (pumpanja) otpadnih voda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49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UKUPNO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51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2B42BFA-F555-4593-98A7-7A1ACBBD44E5}" type="slidenum">
              <a:rPr lang="en-US">
                <a:solidFill>
                  <a:srgbClr val="000000"/>
                </a:solidFill>
              </a:rPr>
              <a:pPr/>
              <a:t>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7588" name="Slide Number Placeholder 6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13070C60-E9FA-4A9D-8892-DC7E1BFB5099}" type="slidenum">
              <a:rPr lang="en-US" sz="1100">
                <a:solidFill>
                  <a:srgbClr val="000000"/>
                </a:solidFill>
              </a:rPr>
              <a:pPr algn="r" defTabSz="954003"/>
              <a:t>16</a:t>
            </a:fld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300" b="1" dirty="0" smtClean="0"/>
              <a:t>OPRERATIVNI TROŠKOVI</a:t>
            </a:r>
            <a:endParaRPr lang="en-GB" sz="2300" b="1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51012" y="6244828"/>
            <a:ext cx="2224637" cy="476250"/>
          </a:xfrm>
        </p:spPr>
        <p:txBody>
          <a:bodyPr/>
          <a:lstStyle/>
          <a:p>
            <a:fld id="{593AF429-B0DA-494F-B68D-FEA89B3539B4}" type="datetime1">
              <a:rPr lang="hr-HR" smtClean="0">
                <a:solidFill>
                  <a:srgbClr val="000000"/>
                </a:solidFill>
              </a:rPr>
              <a:pPr/>
              <a:t>12.5.2015.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1012" y="1988840"/>
            <a:ext cx="9001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b="1" dirty="0" smtClean="0">
              <a:solidFill>
                <a:srgbClr val="000000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792032"/>
              </p:ext>
            </p:extLst>
          </p:nvPr>
        </p:nvGraphicFramePr>
        <p:xfrm>
          <a:off x="679004" y="1844824"/>
          <a:ext cx="8784974" cy="4250824"/>
        </p:xfrm>
        <a:graphic>
          <a:graphicData uri="http://schemas.openxmlformats.org/drawingml/2006/table">
            <a:tbl>
              <a:tblPr/>
              <a:tblGrid>
                <a:gridCol w="4529099"/>
                <a:gridCol w="472875"/>
                <a:gridCol w="472875"/>
                <a:gridCol w="472875"/>
                <a:gridCol w="472875"/>
                <a:gridCol w="472875"/>
                <a:gridCol w="472875"/>
                <a:gridCol w="472875"/>
                <a:gridCol w="472875"/>
                <a:gridCol w="472875"/>
              </a:tblGrid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OPARATIVNI TROŠKOVI ODVODNJA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Povećanje troškova pročišćavanja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Uštede zbog smanjenja infiltracije oborinskih i podzemnih voda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Smanjenje troškova sakupljanja zbog sanjenja infiltracije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Trenutni trošak pročišćavanja otpadnih voda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UKUPNO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Troškovi održavanja nove imovine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hr-HR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POKRIĆE AMORTIZACIJE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Pokriće amortizacije u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Amortizacija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238,10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282,74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357,14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PODACI POTREBNI ZA IZRAČUN EU GRANTA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OPERATIVNI PRIHOD (operativni troškovi + amortizacija + profit)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396,17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536,68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551,56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566,44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581,32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655,72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774,89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804,53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878,94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INVESTICIJSKI TROŠKOVI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TROŠKOVI ZAMJENE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OSTATAK VRIJEDNOSTI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1.857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OPERATIVNI TROŠKOVI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519,20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519,20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519,20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519,20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519,20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3.519,20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519,20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519,20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OPERATIVNA DOBIT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89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2B42BFA-F555-4593-98A7-7A1ACBBD44E5}" type="slidenum">
              <a:rPr lang="en-US">
                <a:solidFill>
                  <a:srgbClr val="000000"/>
                </a:solidFill>
              </a:rPr>
              <a:pPr/>
              <a:t>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7588" name="Slide Number Placeholder 6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13070C60-E9FA-4A9D-8892-DC7E1BFB5099}" type="slidenum">
              <a:rPr lang="en-US" sz="1100">
                <a:solidFill>
                  <a:srgbClr val="000000"/>
                </a:solidFill>
              </a:rPr>
              <a:pPr algn="r" defTabSz="954003"/>
              <a:t>17</a:t>
            </a:fld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300" b="1" dirty="0" smtClean="0"/>
              <a:t>IZRAČUN EU GRANTA</a:t>
            </a:r>
            <a:endParaRPr lang="en-GB" sz="2300" b="1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51012" y="6244828"/>
            <a:ext cx="2224637" cy="476250"/>
          </a:xfrm>
        </p:spPr>
        <p:txBody>
          <a:bodyPr/>
          <a:lstStyle/>
          <a:p>
            <a:fld id="{593AF429-B0DA-494F-B68D-FEA89B3539B4}" type="datetime1">
              <a:rPr lang="hr-HR" smtClean="0">
                <a:solidFill>
                  <a:srgbClr val="000000"/>
                </a:solidFill>
              </a:rPr>
              <a:pPr/>
              <a:t>12.5.2015.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043569"/>
              </p:ext>
            </p:extLst>
          </p:nvPr>
        </p:nvGraphicFramePr>
        <p:xfrm>
          <a:off x="1831132" y="1772816"/>
          <a:ext cx="6264695" cy="4176460"/>
        </p:xfrm>
        <a:graphic>
          <a:graphicData uri="http://schemas.openxmlformats.org/drawingml/2006/table">
            <a:tbl>
              <a:tblPr/>
              <a:tblGrid>
                <a:gridCol w="1252939"/>
                <a:gridCol w="1252939"/>
                <a:gridCol w="1252939"/>
                <a:gridCol w="1252939"/>
                <a:gridCol w="1252939"/>
              </a:tblGrid>
              <a:tr h="41764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Diskontirani investicijski troškovi (DIC)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12.381,0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Diskontirani ostatak vrijednosti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429,7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Diskontirani prihod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10.362,2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Diskontirani operativni troškovi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9.171,2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Diskontirani neto prihod (DNR)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1.620,7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DIC - DNR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10.760,2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Funding Gap Rate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86,910%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 financiranje u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73,873%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764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 financiranje u apsolutnom iznosu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9.603,52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86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2B42BFA-F555-4593-98A7-7A1ACBBD44E5}" type="slidenum">
              <a:rPr lang="en-US"/>
              <a:pPr/>
              <a:t>2</a:t>
            </a:fld>
            <a:endParaRPr lang="en-US"/>
          </a:p>
        </p:txBody>
      </p:sp>
      <p:sp>
        <p:nvSpPr>
          <p:cNvPr id="67588" name="Slide Number Placeholder 6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13070C60-E9FA-4A9D-8892-DC7E1BFB5099}" type="slidenum">
              <a:rPr lang="en-US" sz="1100"/>
              <a:pPr algn="r" defTabSz="954003"/>
              <a:t>2</a:t>
            </a:fld>
            <a:endParaRPr lang="en-US" sz="1100" dirty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300" b="1" dirty="0" smtClean="0"/>
              <a:t>ULAZNI PODACI I INVESTICIJSKI TROŠKOVI</a:t>
            </a:r>
            <a:endParaRPr lang="en-GB" sz="2300" b="1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F429-B0DA-494F-B68D-FEA89B3539B4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1012" y="1988840"/>
            <a:ext cx="9001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832521"/>
              </p:ext>
            </p:extLst>
          </p:nvPr>
        </p:nvGraphicFramePr>
        <p:xfrm>
          <a:off x="679004" y="1988840"/>
          <a:ext cx="8920696" cy="3960448"/>
        </p:xfrm>
        <a:graphic>
          <a:graphicData uri="http://schemas.openxmlformats.org/drawingml/2006/table">
            <a:tbl>
              <a:tblPr/>
              <a:tblGrid>
                <a:gridCol w="8077353"/>
                <a:gridCol w="843343"/>
              </a:tblGrid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ULAZNE PODATKE POPUNJAVATI U POLJA OZNAČENA OVOM BOJOM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Diskontna stopa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Zamjena imovine u 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Zamjena imovine u godini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Vijek trajanja imovine u godinama (amortizacija)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Specifična potrošnja po stanovniku dnevno u litrama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Troškovi održavanja u % u odnosu na vrijednost imovine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Oparativna dobit u 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Maksimum grant rate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Faktor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PREGLED INVESTICIJSKIH TROŠKOVA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vi-V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Građevinski objekti u (000) kuna)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Oprema u (000) kuna)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Ukupno materijalna imovina (A)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Nadzoru (000) kuna)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Troškovi investicije u (000) kuna)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97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2B42BFA-F555-4593-98A7-7A1ACBBD44E5}" type="slidenum">
              <a:rPr lang="en-US"/>
              <a:pPr/>
              <a:t>3</a:t>
            </a:fld>
            <a:endParaRPr lang="en-US"/>
          </a:p>
        </p:txBody>
      </p:sp>
      <p:sp>
        <p:nvSpPr>
          <p:cNvPr id="67588" name="Slide Number Placeholder 6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13070C60-E9FA-4A9D-8892-DC7E1BFB5099}" type="slidenum">
              <a:rPr lang="en-US" sz="1100"/>
              <a:pPr algn="r" defTabSz="954003"/>
              <a:t>3</a:t>
            </a:fld>
            <a:endParaRPr lang="en-US" sz="1100" dirty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300" b="1" dirty="0" smtClean="0"/>
              <a:t>ANALIZA POTREBA</a:t>
            </a:r>
            <a:endParaRPr lang="en-GB" sz="2300" b="1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F429-B0DA-494F-B68D-FEA89B3539B4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1012" y="1988840"/>
            <a:ext cx="9001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653522"/>
              </p:ext>
            </p:extLst>
          </p:nvPr>
        </p:nvGraphicFramePr>
        <p:xfrm>
          <a:off x="679004" y="1700808"/>
          <a:ext cx="8999539" cy="4248470"/>
        </p:xfrm>
        <a:graphic>
          <a:graphicData uri="http://schemas.openxmlformats.org/drawingml/2006/table">
            <a:tbl>
              <a:tblPr/>
              <a:tblGrid>
                <a:gridCol w="4903667"/>
                <a:gridCol w="511984"/>
                <a:gridCol w="511984"/>
                <a:gridCol w="511984"/>
                <a:gridCol w="511984"/>
                <a:gridCol w="511984"/>
                <a:gridCol w="511984"/>
                <a:gridCol w="511984"/>
                <a:gridCol w="511984"/>
              </a:tblGrid>
              <a:tr h="27949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GODINA PROJEKTA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27949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BROJ KORISNIKA VODA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</a:tr>
              <a:tr h="27949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Broj trenutnih korisnika spojenih na vodovod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949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Povećanje broja stanovnika priključenih na vodovod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9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ANALIZA POTREBA VODA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</a:tr>
              <a:tr h="27949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Godišnje</a:t>
                      </a:r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E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proizvedena</a:t>
                      </a:r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E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voda</a:t>
                      </a:r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 m3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949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Uštede u proizvodnji i isporuci vode na godišnjem nivou u m3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9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Smanjenje gubitaka u vodoopskrbi u 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9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ANALIZA POTREBA ODVODNJA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27949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Broj trenutnih korisnika spojenih na odvodnju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949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Povećanje broja stanovnika priključenih na odvodnju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9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Trenutno ispuštena količina otpadnih voda na godišnjem nivou u m3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9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Trenutno pročišćena količina otpadnih voda na godišnjem nivou u m3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61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Pročišćena količina otpadnih voda zadovoljavajućim stupnjem pročišćavanja na godišnjem nivou u m3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-  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49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Smanjenje infiltracije </a:t>
                      </a:r>
                      <a:r>
                        <a:rPr lang="hr-H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oborinskih</a:t>
                      </a:r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 podzemnih voda u 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88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2B42BFA-F555-4593-98A7-7A1ACBBD44E5}" type="slidenum">
              <a:rPr lang="en-US"/>
              <a:pPr/>
              <a:t>4</a:t>
            </a:fld>
            <a:endParaRPr lang="en-US"/>
          </a:p>
        </p:txBody>
      </p:sp>
      <p:sp>
        <p:nvSpPr>
          <p:cNvPr id="67588" name="Slide Number Placeholder 6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13070C60-E9FA-4A9D-8892-DC7E1BFB5099}" type="slidenum">
              <a:rPr lang="en-US" sz="1100"/>
              <a:pPr algn="r" defTabSz="954003"/>
              <a:t>4</a:t>
            </a:fld>
            <a:endParaRPr lang="en-US" sz="1100" dirty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300" b="1" dirty="0" smtClean="0"/>
              <a:t>JEDINIČNI TROŠKOVI PO m3</a:t>
            </a:r>
            <a:endParaRPr lang="en-GB" sz="2300" b="1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F429-B0DA-494F-B68D-FEA89B3539B4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1012" y="1988840"/>
            <a:ext cx="9001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298048"/>
              </p:ext>
            </p:extLst>
          </p:nvPr>
        </p:nvGraphicFramePr>
        <p:xfrm>
          <a:off x="638175" y="1988844"/>
          <a:ext cx="8999539" cy="3384369"/>
        </p:xfrm>
        <a:graphic>
          <a:graphicData uri="http://schemas.openxmlformats.org/drawingml/2006/table">
            <a:tbl>
              <a:tblPr/>
              <a:tblGrid>
                <a:gridCol w="4903667"/>
                <a:gridCol w="511984"/>
                <a:gridCol w="511984"/>
                <a:gridCol w="511984"/>
                <a:gridCol w="511984"/>
                <a:gridCol w="511984"/>
                <a:gridCol w="511984"/>
                <a:gridCol w="511984"/>
                <a:gridCol w="511984"/>
              </a:tblGrid>
              <a:tr h="376041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JEDINIČNI TROŠKOVI VODA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</a:tr>
              <a:tr h="37604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Inkrementalni (dodatni) trošak proizvodnje vode po m3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6041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Troškovi isporuke vode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041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UKUPNO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1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JEDINIČNI TROŠKOVI ODVODNJA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376041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Trenutni trošak pročišćavanja otpadnih voda po m3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6041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Povećanje troškova pročišćavanja otpadnih voda po m3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041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Troškovi sakupljanja i protoka (pumpanja) otpadnih voda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041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UKUPNO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62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2B42BFA-F555-4593-98A7-7A1ACBBD44E5}" type="slidenum">
              <a:rPr lang="en-US"/>
              <a:pPr/>
              <a:t>5</a:t>
            </a:fld>
            <a:endParaRPr lang="en-US"/>
          </a:p>
        </p:txBody>
      </p:sp>
      <p:sp>
        <p:nvSpPr>
          <p:cNvPr id="67588" name="Slide Number Placeholder 6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13070C60-E9FA-4A9D-8892-DC7E1BFB5099}" type="slidenum">
              <a:rPr lang="en-US" sz="1100"/>
              <a:pPr algn="r" defTabSz="954003"/>
              <a:t>5</a:t>
            </a:fld>
            <a:endParaRPr lang="en-US" sz="1100" dirty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300" b="1" dirty="0" smtClean="0"/>
              <a:t>OPRERATIVNI TROŠKOVI</a:t>
            </a:r>
            <a:endParaRPr lang="en-GB" sz="2300" b="1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51012" y="6244828"/>
            <a:ext cx="2224637" cy="476250"/>
          </a:xfrm>
        </p:spPr>
        <p:txBody>
          <a:bodyPr/>
          <a:lstStyle/>
          <a:p>
            <a:fld id="{593AF429-B0DA-494F-B68D-FEA89B3539B4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1012" y="1988840"/>
            <a:ext cx="9001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925423"/>
              </p:ext>
            </p:extLst>
          </p:nvPr>
        </p:nvGraphicFramePr>
        <p:xfrm>
          <a:off x="679004" y="1772816"/>
          <a:ext cx="8999539" cy="4032444"/>
        </p:xfrm>
        <a:graphic>
          <a:graphicData uri="http://schemas.openxmlformats.org/drawingml/2006/table">
            <a:tbl>
              <a:tblPr/>
              <a:tblGrid>
                <a:gridCol w="4903667"/>
                <a:gridCol w="511984"/>
                <a:gridCol w="511984"/>
                <a:gridCol w="511984"/>
                <a:gridCol w="511984"/>
                <a:gridCol w="511984"/>
                <a:gridCol w="511984"/>
                <a:gridCol w="511984"/>
                <a:gridCol w="511984"/>
              </a:tblGrid>
              <a:tr h="3360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OPARATIVNI TROŠKOVI VODA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Dodatni troškovi isporuke vode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Dodatni troškovi proizvodnje vode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Uštede zbog smanjenja gubitaka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UKUPNO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OPARATIVNI TROŠKOVI ODVODNJA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Povećanje troškova pročišćavanja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Uštede zbog smanjenja infiltracije oborinskih i podzemnih voda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Smanjenje troškova sakupljanja zbog sanjenja infiltracije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Trenutni trošak pročišćavanja otpadnih voda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UKUPNO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Troškovi održavanja nove imovine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40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2B42BFA-F555-4593-98A7-7A1ACBBD44E5}" type="slidenum">
              <a:rPr lang="en-US"/>
              <a:pPr/>
              <a:t>6</a:t>
            </a:fld>
            <a:endParaRPr lang="en-US"/>
          </a:p>
        </p:txBody>
      </p:sp>
      <p:sp>
        <p:nvSpPr>
          <p:cNvPr id="67588" name="Slide Number Placeholder 6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13070C60-E9FA-4A9D-8892-DC7E1BFB5099}" type="slidenum">
              <a:rPr lang="en-US" sz="1100"/>
              <a:pPr algn="r" defTabSz="954003"/>
              <a:t>6</a:t>
            </a:fld>
            <a:endParaRPr lang="en-US" sz="1100" dirty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300" b="1" dirty="0" smtClean="0"/>
              <a:t>IZRAČUN NETO NOVČANOG TIJEKA</a:t>
            </a:r>
            <a:endParaRPr lang="en-GB" sz="2300" b="1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51012" y="6244828"/>
            <a:ext cx="2224637" cy="476250"/>
          </a:xfrm>
        </p:spPr>
        <p:txBody>
          <a:bodyPr/>
          <a:lstStyle/>
          <a:p>
            <a:fld id="{593AF429-B0DA-494F-B68D-FEA89B3539B4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1012" y="1988840"/>
            <a:ext cx="9001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528826"/>
              </p:ext>
            </p:extLst>
          </p:nvPr>
        </p:nvGraphicFramePr>
        <p:xfrm>
          <a:off x="638175" y="1844819"/>
          <a:ext cx="8999539" cy="4104460"/>
        </p:xfrm>
        <a:graphic>
          <a:graphicData uri="http://schemas.openxmlformats.org/drawingml/2006/table">
            <a:tbl>
              <a:tblPr/>
              <a:tblGrid>
                <a:gridCol w="4903667"/>
                <a:gridCol w="511984"/>
                <a:gridCol w="511984"/>
                <a:gridCol w="511984"/>
                <a:gridCol w="511984"/>
                <a:gridCol w="511984"/>
                <a:gridCol w="511984"/>
                <a:gridCol w="511984"/>
                <a:gridCol w="511984"/>
              </a:tblGrid>
              <a:tr h="41044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POKRIĆE AMORTIZACIJE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41044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Pokriće amortizacije u 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044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Amortizacija u (000) kuna)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4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PODACI POTREBNI ZA IZRAČUN EU GRANTA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2045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41044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OPERATIVNI PRIHOD (operativni troškovi + amortizacija + profit) u (000) kuna)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4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INVESTICIJSKI TROŠKOVI u (000) kuna)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044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TROŠKOVI ZAMJENE u (000) kuna)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44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OSTATAK VRIJEDNOSTI u (000) kuna)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46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OPERATIVNI TROŠKOVI u (000) kuna)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4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OPERATIVNA DOBIT u (000) kuna)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42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2B42BFA-F555-4593-98A7-7A1ACBBD44E5}" type="slidenum">
              <a:rPr lang="en-US"/>
              <a:pPr/>
              <a:t>7</a:t>
            </a:fld>
            <a:endParaRPr lang="en-US"/>
          </a:p>
        </p:txBody>
      </p:sp>
      <p:sp>
        <p:nvSpPr>
          <p:cNvPr id="67588" name="Slide Number Placeholder 6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13070C60-E9FA-4A9D-8892-DC7E1BFB5099}" type="slidenum">
              <a:rPr lang="en-US" sz="1100"/>
              <a:pPr algn="r" defTabSz="954003"/>
              <a:t>7</a:t>
            </a:fld>
            <a:endParaRPr lang="en-US" sz="1100" dirty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300" b="1" dirty="0" smtClean="0"/>
              <a:t>IZRAČUN EU GRANTA</a:t>
            </a:r>
            <a:endParaRPr lang="en-GB" sz="2300" b="1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51012" y="6244828"/>
            <a:ext cx="2224637" cy="476250"/>
          </a:xfrm>
        </p:spPr>
        <p:txBody>
          <a:bodyPr/>
          <a:lstStyle/>
          <a:p>
            <a:fld id="{593AF429-B0DA-494F-B68D-FEA89B3539B4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1012" y="1988840"/>
            <a:ext cx="9001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528725"/>
              </p:ext>
            </p:extLst>
          </p:nvPr>
        </p:nvGraphicFramePr>
        <p:xfrm>
          <a:off x="1183059" y="1988840"/>
          <a:ext cx="7848875" cy="4104450"/>
        </p:xfrm>
        <a:graphic>
          <a:graphicData uri="http://schemas.openxmlformats.org/drawingml/2006/table">
            <a:tbl>
              <a:tblPr/>
              <a:tblGrid>
                <a:gridCol w="1569775"/>
                <a:gridCol w="1569775"/>
                <a:gridCol w="1569775"/>
                <a:gridCol w="1569775"/>
                <a:gridCol w="1569775"/>
              </a:tblGrid>
              <a:tr h="41044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Diskontirani investicijski troškovi (DIC)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</a:t>
                      </a:r>
                      <a:r>
                        <a:rPr lang="hr-H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44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Ostatak vrijednosti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</a:t>
                      </a:r>
                      <a:r>
                        <a:rPr lang="hr-H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44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Diskontirani prihod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</a:t>
                      </a:r>
                      <a:r>
                        <a:rPr lang="hr-H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44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Diskontirani operativni troškovi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</a:t>
                      </a:r>
                      <a:r>
                        <a:rPr lang="hr-H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44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Diskontirani neto prihod (DNR)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</a:t>
                      </a:r>
                      <a:r>
                        <a:rPr lang="hr-H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41044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044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DIC - DNR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</a:t>
                      </a:r>
                      <a:r>
                        <a:rPr lang="hr-H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044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r-H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Funding Gap Rate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044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 financiranje u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044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 financiranje u apsolutnom iznosu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18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2B42BFA-F555-4593-98A7-7A1ACBBD44E5}" type="slidenum">
              <a:rPr lang="en-US"/>
              <a:pPr/>
              <a:t>8</a:t>
            </a:fld>
            <a:endParaRPr lang="en-US"/>
          </a:p>
        </p:txBody>
      </p:sp>
      <p:sp>
        <p:nvSpPr>
          <p:cNvPr id="67588" name="Slide Number Placeholder 6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13070C60-E9FA-4A9D-8892-DC7E1BFB5099}" type="slidenum">
              <a:rPr lang="en-US" sz="1100"/>
              <a:pPr algn="r" defTabSz="954003"/>
              <a:t>8</a:t>
            </a:fld>
            <a:endParaRPr lang="en-US" sz="1100" dirty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300" b="1" dirty="0" smtClean="0"/>
              <a:t>PRIMJER VODNOG PROJEKTA</a:t>
            </a:r>
            <a:endParaRPr lang="en-GB" sz="2300" b="1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51012" y="6244828"/>
            <a:ext cx="2224637" cy="476250"/>
          </a:xfrm>
        </p:spPr>
        <p:txBody>
          <a:bodyPr/>
          <a:lstStyle/>
          <a:p>
            <a:fld id="{593AF429-B0DA-494F-B68D-FEA89B3539B4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1012" y="1988840"/>
            <a:ext cx="9001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1012" y="2132856"/>
            <a:ext cx="892899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hr-HR" sz="1600" dirty="0" smtClean="0"/>
              <a:t>Investitor namjerava izgraditi novu vodovodnu mrežu. Sveukupna vrijednost investicije je 18 milijuna kuna. Od tog iznosa 14,5 milijuna kuna se odnosi na građevinski dio, 3 milijuna kuna je nabavka opreme, a nadzor je 0,5 milijuna kuna. Godina dana je predviđena za realizaciju investicije. Predviđa se da je nakon 15 godina potrebno zamijeniti svu opremu.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hr-HR" sz="16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hr-HR" sz="1600" dirty="0" smtClean="0"/>
              <a:t>Komunalno društvo trenutno isporuči oko 660 tisuća m3 vode. Trošak proizvodnje vode iznosi 1,5 kuna, a trošak distribucije je 2,5 kune po m3. Očekuje se da će trošak proizvodnje i distribucije ostati isti po m3. Specifičan potrošnja po stanovniku je oko 120 litara.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hr-HR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hr-HR" sz="1600" dirty="0" smtClean="0"/>
              <a:t>Trenutni broj stanovnika koji su spojeni na vodovod je 15 tisuća, a nakon realizacije investicije spojit će se dodatnih 4 tisuće korisnika.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5947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2B42BFA-F555-4593-98A7-7A1ACBBD44E5}" type="slidenum">
              <a:rPr lang="en-US"/>
              <a:pPr/>
              <a:t>9</a:t>
            </a:fld>
            <a:endParaRPr lang="en-US"/>
          </a:p>
        </p:txBody>
      </p:sp>
      <p:sp>
        <p:nvSpPr>
          <p:cNvPr id="67588" name="Slide Number Placeholder 6"/>
          <p:cNvSpPr txBox="1">
            <a:spLocks noGrp="1"/>
          </p:cNvSpPr>
          <p:nvPr/>
        </p:nvSpPr>
        <p:spPr bwMode="auto">
          <a:xfrm>
            <a:off x="7375062" y="6244828"/>
            <a:ext cx="22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7" tIns="47760" rIns="95517" bIns="47760"/>
          <a:lstStyle/>
          <a:p>
            <a:pPr algn="r" defTabSz="954003"/>
            <a:fld id="{13070C60-E9FA-4A9D-8892-DC7E1BFB5099}" type="slidenum">
              <a:rPr lang="en-US" sz="1100"/>
              <a:pPr algn="r" defTabSz="954003"/>
              <a:t>9</a:t>
            </a:fld>
            <a:endParaRPr lang="en-US" sz="1100" dirty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300" b="1" dirty="0" smtClean="0"/>
              <a:t>ULAZNI PODACI I INVESTICIJSKI TROŠKOVI</a:t>
            </a:r>
            <a:endParaRPr lang="en-GB" sz="2300" b="1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F429-B0DA-494F-B68D-FEA89B3539B4}" type="datetime1">
              <a:rPr lang="hr-HR" smtClean="0"/>
              <a:pPr/>
              <a:t>12.5.2015.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1012" y="1988840"/>
            <a:ext cx="9001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400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223159"/>
              </p:ext>
            </p:extLst>
          </p:nvPr>
        </p:nvGraphicFramePr>
        <p:xfrm>
          <a:off x="679004" y="1772816"/>
          <a:ext cx="8920696" cy="4320480"/>
        </p:xfrm>
        <a:graphic>
          <a:graphicData uri="http://schemas.openxmlformats.org/drawingml/2006/table">
            <a:tbl>
              <a:tblPr/>
              <a:tblGrid>
                <a:gridCol w="8077353"/>
                <a:gridCol w="843343"/>
              </a:tblGrid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ULAZNE PODATKE POPUNJAVATI U POLJA OZNAČENA OVOM BOJOM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Diskontna stopa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Zamjena imovine u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16,67%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Zamjena imovine u godini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Vijek trajanja imovine u godinama (amortizacija)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Specifična potrošnja po stanovniku dnevno u litrama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Troškovi održavanja u % u odnosu na vrijednost imovine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Oparativna dobit u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Maksimum grant rate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Faktor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PREGLED INVESTICIJSKIH TROŠKOVA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vi-V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Građevinski objekti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  <a:r>
                        <a:rPr lang="hr-H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14.500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Oprema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3.000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Ukupno materijalna imovina (A)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Nadzoru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500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Troškovi investicije u (000) kuna)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32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22419</TotalTime>
  <Words>2447</Words>
  <Application>Microsoft Office PowerPoint</Application>
  <PresentationFormat>35mm Slides</PresentationFormat>
  <Paragraphs>1208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Profile</vt:lpstr>
      <vt:lpstr>PowerPoint Presentation</vt:lpstr>
      <vt:lpstr>ULAZNI PODACI I INVESTICIJSKI TROŠKOVI</vt:lpstr>
      <vt:lpstr>ANALIZA POTREBA</vt:lpstr>
      <vt:lpstr>JEDINIČNI TROŠKOVI PO m3</vt:lpstr>
      <vt:lpstr>OPRERATIVNI TROŠKOVI</vt:lpstr>
      <vt:lpstr>IZRAČUN NETO NOVČANOG TIJEKA</vt:lpstr>
      <vt:lpstr>IZRAČUN EU GRANTA</vt:lpstr>
      <vt:lpstr>PRIMJER VODNOG PROJEKTA</vt:lpstr>
      <vt:lpstr>ULAZNI PODACI I INVESTICIJSKI TROŠKOVI</vt:lpstr>
      <vt:lpstr>ANALIZA POTREBA I JEDINIČNI TROŠAK</vt:lpstr>
      <vt:lpstr>OPRERATIVNI TROŠKOVI</vt:lpstr>
      <vt:lpstr>IZRAČUN EU GRANTA</vt:lpstr>
      <vt:lpstr>PRIMJER PROJEKTA ODVODNJE</vt:lpstr>
      <vt:lpstr>ULAZNI PODACI I INVESTICIJSKI TROŠKOVI</vt:lpstr>
      <vt:lpstr>ANALIZA POTREBA I JEDINIČNI TROŠAK</vt:lpstr>
      <vt:lpstr>OPRERATIVNI TROŠKOVI</vt:lpstr>
      <vt:lpstr>IZRAČUN EU GRANTA</vt:lpstr>
    </vt:vector>
  </TitlesOfParts>
  <Company>Microsoft Office 2003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Externus Consulting</dc:title>
  <dc:creator>Mate</dc:creator>
  <cp:lastModifiedBy>user</cp:lastModifiedBy>
  <cp:revision>937</cp:revision>
  <dcterms:created xsi:type="dcterms:W3CDTF">2007-08-31T18:25:47Z</dcterms:created>
  <dcterms:modified xsi:type="dcterms:W3CDTF">2015-05-12T11:13:40Z</dcterms:modified>
</cp:coreProperties>
</file>