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48" r:id="rId1"/>
    <p:sldMasterId id="2147483660" r:id="rId2"/>
  </p:sldMasterIdLst>
  <p:notesMasterIdLst>
    <p:notesMasterId r:id="rId70"/>
  </p:notesMasterIdLst>
  <p:handoutMasterIdLst>
    <p:handoutMasterId r:id="rId71"/>
  </p:handoutMasterIdLst>
  <p:sldIdLst>
    <p:sldId id="327" r:id="rId3"/>
    <p:sldId id="258" r:id="rId4"/>
    <p:sldId id="365" r:id="rId5"/>
    <p:sldId id="366" r:id="rId6"/>
    <p:sldId id="367" r:id="rId7"/>
    <p:sldId id="368" r:id="rId8"/>
    <p:sldId id="369" r:id="rId9"/>
    <p:sldId id="370" r:id="rId10"/>
    <p:sldId id="371" r:id="rId11"/>
    <p:sldId id="372" r:id="rId12"/>
    <p:sldId id="373" r:id="rId13"/>
    <p:sldId id="374" r:id="rId14"/>
    <p:sldId id="375" r:id="rId15"/>
    <p:sldId id="376" r:id="rId16"/>
    <p:sldId id="377" r:id="rId17"/>
    <p:sldId id="378" r:id="rId18"/>
    <p:sldId id="379" r:id="rId19"/>
    <p:sldId id="261" r:id="rId20"/>
    <p:sldId id="262" r:id="rId21"/>
    <p:sldId id="347" r:id="rId22"/>
    <p:sldId id="348" r:id="rId23"/>
    <p:sldId id="349" r:id="rId24"/>
    <p:sldId id="350" r:id="rId25"/>
    <p:sldId id="351" r:id="rId26"/>
    <p:sldId id="352" r:id="rId27"/>
    <p:sldId id="353" r:id="rId28"/>
    <p:sldId id="354" r:id="rId29"/>
    <p:sldId id="355" r:id="rId30"/>
    <p:sldId id="356" r:id="rId31"/>
    <p:sldId id="357" r:id="rId32"/>
    <p:sldId id="358" r:id="rId33"/>
    <p:sldId id="359" r:id="rId34"/>
    <p:sldId id="276" r:id="rId35"/>
    <p:sldId id="279" r:id="rId36"/>
    <p:sldId id="285" r:id="rId37"/>
    <p:sldId id="331" r:id="rId38"/>
    <p:sldId id="332" r:id="rId39"/>
    <p:sldId id="333" r:id="rId40"/>
    <p:sldId id="334" r:id="rId41"/>
    <p:sldId id="288" r:id="rId42"/>
    <p:sldId id="290" r:id="rId43"/>
    <p:sldId id="291" r:id="rId44"/>
    <p:sldId id="335" r:id="rId45"/>
    <p:sldId id="336" r:id="rId46"/>
    <p:sldId id="337" r:id="rId47"/>
    <p:sldId id="338" r:id="rId48"/>
    <p:sldId id="339" r:id="rId49"/>
    <p:sldId id="340" r:id="rId50"/>
    <p:sldId id="341" r:id="rId51"/>
    <p:sldId id="342" r:id="rId52"/>
    <p:sldId id="294" r:id="rId53"/>
    <p:sldId id="343" r:id="rId54"/>
    <p:sldId id="297" r:id="rId55"/>
    <p:sldId id="299" r:id="rId56"/>
    <p:sldId id="344" r:id="rId57"/>
    <p:sldId id="345" r:id="rId58"/>
    <p:sldId id="360" r:id="rId59"/>
    <p:sldId id="381" r:id="rId60"/>
    <p:sldId id="361" r:id="rId61"/>
    <p:sldId id="383" r:id="rId62"/>
    <p:sldId id="362" r:id="rId63"/>
    <p:sldId id="385" r:id="rId64"/>
    <p:sldId id="363" r:id="rId65"/>
    <p:sldId id="346" r:id="rId66"/>
    <p:sldId id="364" r:id="rId67"/>
    <p:sldId id="305" r:id="rId68"/>
    <p:sldId id="310" r:id="rId69"/>
  </p:sldIdLst>
  <p:sldSz cx="10688638" cy="7562850"/>
  <p:notesSz cx="6735763" cy="9866313"/>
  <p:defaultTextStyle>
    <a:defPPr>
      <a:defRPr lang="en-US"/>
    </a:defPPr>
    <a:lvl1pPr algn="l" defTabSz="520636" rtl="0" fontAlgn="base">
      <a:spcBef>
        <a:spcPct val="0"/>
      </a:spcBef>
      <a:spcAft>
        <a:spcPct val="0"/>
      </a:spcAft>
      <a:defRPr sz="2100" kern="1200">
        <a:solidFill>
          <a:schemeClr val="tx1"/>
        </a:solidFill>
        <a:latin typeface="Arial" charset="0"/>
        <a:ea typeface="ＭＳ Ｐゴシック" charset="-128"/>
        <a:cs typeface="+mn-cs"/>
      </a:defRPr>
    </a:lvl1pPr>
    <a:lvl2pPr marL="520636" indent="-63492" algn="l" defTabSz="520636" rtl="0" fontAlgn="base">
      <a:spcBef>
        <a:spcPct val="0"/>
      </a:spcBef>
      <a:spcAft>
        <a:spcPct val="0"/>
      </a:spcAft>
      <a:defRPr sz="2100" kern="1200">
        <a:solidFill>
          <a:schemeClr val="tx1"/>
        </a:solidFill>
        <a:latin typeface="Arial" charset="0"/>
        <a:ea typeface="ＭＳ Ｐゴシック" charset="-128"/>
        <a:cs typeface="+mn-cs"/>
      </a:defRPr>
    </a:lvl2pPr>
    <a:lvl3pPr marL="1041271" indent="-126984" algn="l" defTabSz="520636" rtl="0" fontAlgn="base">
      <a:spcBef>
        <a:spcPct val="0"/>
      </a:spcBef>
      <a:spcAft>
        <a:spcPct val="0"/>
      </a:spcAft>
      <a:defRPr sz="2100" kern="1200">
        <a:solidFill>
          <a:schemeClr val="tx1"/>
        </a:solidFill>
        <a:latin typeface="Arial" charset="0"/>
        <a:ea typeface="ＭＳ Ｐゴシック" charset="-128"/>
        <a:cs typeface="+mn-cs"/>
      </a:defRPr>
    </a:lvl3pPr>
    <a:lvl4pPr marL="1563494" indent="-192065" algn="l" defTabSz="520636" rtl="0" fontAlgn="base">
      <a:spcBef>
        <a:spcPct val="0"/>
      </a:spcBef>
      <a:spcAft>
        <a:spcPct val="0"/>
      </a:spcAft>
      <a:defRPr sz="2100" kern="1200">
        <a:solidFill>
          <a:schemeClr val="tx1"/>
        </a:solidFill>
        <a:latin typeface="Arial" charset="0"/>
        <a:ea typeface="ＭＳ Ｐゴシック" charset="-128"/>
        <a:cs typeface="+mn-cs"/>
      </a:defRPr>
    </a:lvl4pPr>
    <a:lvl5pPr marL="2084130" indent="-255556" algn="l" defTabSz="520636" rtl="0" fontAlgn="base">
      <a:spcBef>
        <a:spcPct val="0"/>
      </a:spcBef>
      <a:spcAft>
        <a:spcPct val="0"/>
      </a:spcAft>
      <a:defRPr sz="2100" kern="1200">
        <a:solidFill>
          <a:schemeClr val="tx1"/>
        </a:solidFill>
        <a:latin typeface="Arial" charset="0"/>
        <a:ea typeface="ＭＳ Ｐゴシック" charset="-128"/>
        <a:cs typeface="+mn-cs"/>
      </a:defRPr>
    </a:lvl5pPr>
    <a:lvl6pPr marL="2285717" algn="l" defTabSz="914286" rtl="0" eaLnBrk="1" latinLnBrk="0" hangingPunct="1">
      <a:defRPr sz="2100" kern="1200">
        <a:solidFill>
          <a:schemeClr val="tx1"/>
        </a:solidFill>
        <a:latin typeface="Arial" charset="0"/>
        <a:ea typeface="ＭＳ Ｐゴシック" charset="-128"/>
        <a:cs typeface="+mn-cs"/>
      </a:defRPr>
    </a:lvl6pPr>
    <a:lvl7pPr marL="2742860" algn="l" defTabSz="914286" rtl="0" eaLnBrk="1" latinLnBrk="0" hangingPunct="1">
      <a:defRPr sz="2100" kern="1200">
        <a:solidFill>
          <a:schemeClr val="tx1"/>
        </a:solidFill>
        <a:latin typeface="Arial" charset="0"/>
        <a:ea typeface="ＭＳ Ｐゴシック" charset="-128"/>
        <a:cs typeface="+mn-cs"/>
      </a:defRPr>
    </a:lvl7pPr>
    <a:lvl8pPr marL="3200005" algn="l" defTabSz="914286" rtl="0" eaLnBrk="1" latinLnBrk="0" hangingPunct="1">
      <a:defRPr sz="2100" kern="1200">
        <a:solidFill>
          <a:schemeClr val="tx1"/>
        </a:solidFill>
        <a:latin typeface="Arial" charset="0"/>
        <a:ea typeface="ＭＳ Ｐゴシック" charset="-128"/>
        <a:cs typeface="+mn-cs"/>
      </a:defRPr>
    </a:lvl8pPr>
    <a:lvl9pPr marL="3657148" algn="l" defTabSz="914286" rtl="0" eaLnBrk="1" latinLnBrk="0" hangingPunct="1">
      <a:defRPr sz="21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238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48" autoAdjust="0"/>
  </p:normalViewPr>
  <p:slideViewPr>
    <p:cSldViewPr snapToObjects="1">
      <p:cViewPr varScale="1">
        <p:scale>
          <a:sx n="91" d="100"/>
          <a:sy n="91" d="100"/>
        </p:scale>
        <p:origin x="-126" y="-114"/>
      </p:cViewPr>
      <p:guideLst>
        <p:guide orient="horz" pos="2382"/>
        <p:guide pos="336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0" cy="493316"/>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15374" y="0"/>
            <a:ext cx="2918830" cy="493316"/>
          </a:xfrm>
          <a:prstGeom prst="rect">
            <a:avLst/>
          </a:prstGeom>
        </p:spPr>
        <p:txBody>
          <a:bodyPr vert="horz" lIns="91440" tIns="45720" rIns="91440" bIns="45720" rtlCol="0"/>
          <a:lstStyle>
            <a:lvl1pPr algn="r">
              <a:defRPr sz="1200"/>
            </a:lvl1pPr>
          </a:lstStyle>
          <a:p>
            <a:fld id="{C4511FDD-7D79-46FD-A375-94C957CD61E0}" type="datetimeFigureOut">
              <a:rPr lang="hr-HR" smtClean="0"/>
              <a:pPr/>
              <a:t>8.4.2014</a:t>
            </a:fld>
            <a:endParaRPr lang="hr-HR"/>
          </a:p>
        </p:txBody>
      </p:sp>
      <p:sp>
        <p:nvSpPr>
          <p:cNvPr id="4" name="Footer Placeholder 3"/>
          <p:cNvSpPr>
            <a:spLocks noGrp="1"/>
          </p:cNvSpPr>
          <p:nvPr>
            <p:ph type="ftr" sz="quarter" idx="2"/>
          </p:nvPr>
        </p:nvSpPr>
        <p:spPr>
          <a:xfrm>
            <a:off x="0" y="9371285"/>
            <a:ext cx="2918830" cy="493316"/>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15374" y="9371285"/>
            <a:ext cx="2918830" cy="493316"/>
          </a:xfrm>
          <a:prstGeom prst="rect">
            <a:avLst/>
          </a:prstGeom>
        </p:spPr>
        <p:txBody>
          <a:bodyPr vert="horz" lIns="91440" tIns="45720" rIns="91440" bIns="45720" rtlCol="0" anchor="b"/>
          <a:lstStyle>
            <a:lvl1pPr algn="r">
              <a:defRPr sz="1200"/>
            </a:lvl1pPr>
          </a:lstStyle>
          <a:p>
            <a:fld id="{FFC517C1-3FBB-40D3-8D54-B2FAD5461CA4}" type="slidenum">
              <a:rPr lang="hr-HR" smtClean="0"/>
              <a:pPr/>
              <a:t>‹#›</a:t>
            </a:fld>
            <a:endParaRPr lang="hr-HR"/>
          </a:p>
        </p:txBody>
      </p:sp>
    </p:spTree>
    <p:extLst>
      <p:ext uri="{BB962C8B-B14F-4D97-AF65-F5344CB8AC3E}">
        <p14:creationId xmlns:p14="http://schemas.microsoft.com/office/powerpoint/2010/main" val="320900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0" cy="493316"/>
          </a:xfrm>
          <a:prstGeom prst="rect">
            <a:avLst/>
          </a:prstGeom>
        </p:spPr>
        <p:txBody>
          <a:bodyPr vert="horz" lIns="91440" tIns="45720" rIns="91440" bIns="45720" rtlCol="0"/>
          <a:lstStyle>
            <a:lvl1pPr algn="l">
              <a:defRPr sz="1200"/>
            </a:lvl1pPr>
          </a:lstStyle>
          <a:p>
            <a:pPr>
              <a:defRPr/>
            </a:pPr>
            <a:endParaRPr lang="hr-HR"/>
          </a:p>
        </p:txBody>
      </p:sp>
      <p:sp>
        <p:nvSpPr>
          <p:cNvPr id="3" name="Date Placeholder 2"/>
          <p:cNvSpPr>
            <a:spLocks noGrp="1"/>
          </p:cNvSpPr>
          <p:nvPr>
            <p:ph type="dt" idx="1"/>
          </p:nvPr>
        </p:nvSpPr>
        <p:spPr>
          <a:xfrm>
            <a:off x="3815374" y="0"/>
            <a:ext cx="2918830" cy="493316"/>
          </a:xfrm>
          <a:prstGeom prst="rect">
            <a:avLst/>
          </a:prstGeom>
        </p:spPr>
        <p:txBody>
          <a:bodyPr vert="horz" lIns="91440" tIns="45720" rIns="91440" bIns="45720" rtlCol="0"/>
          <a:lstStyle>
            <a:lvl1pPr algn="r">
              <a:defRPr sz="1200"/>
            </a:lvl1pPr>
          </a:lstStyle>
          <a:p>
            <a:pPr>
              <a:defRPr/>
            </a:pPr>
            <a:fld id="{CB42BF11-CF5C-4244-8498-B567C52B5853}" type="datetimeFigureOut">
              <a:rPr lang="hr-HR"/>
              <a:pPr>
                <a:defRPr/>
              </a:pPr>
              <a:t>8.4.2014</a:t>
            </a:fld>
            <a:endParaRPr lang="hr-HR"/>
          </a:p>
        </p:txBody>
      </p:sp>
      <p:sp>
        <p:nvSpPr>
          <p:cNvPr id="4" name="Slide Image Placeholder 3"/>
          <p:cNvSpPr>
            <a:spLocks noGrp="1" noRot="1" noChangeAspect="1"/>
          </p:cNvSpPr>
          <p:nvPr>
            <p:ph type="sldImg" idx="2"/>
          </p:nvPr>
        </p:nvSpPr>
        <p:spPr>
          <a:xfrm>
            <a:off x="752475" y="739775"/>
            <a:ext cx="5230813" cy="3700463"/>
          </a:xfrm>
          <a:prstGeom prst="rect">
            <a:avLst/>
          </a:prstGeom>
          <a:noFill/>
          <a:ln w="12700">
            <a:solidFill>
              <a:prstClr val="black"/>
            </a:solidFill>
          </a:ln>
        </p:spPr>
        <p:txBody>
          <a:bodyPr vert="horz" lIns="91440" tIns="45720" rIns="91440" bIns="45720" rtlCol="0" anchor="ctr"/>
          <a:lstStyle/>
          <a:p>
            <a:pPr lvl="0"/>
            <a:endParaRPr lang="hr-HR" noProof="0" smtClean="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6" name="Footer Placeholder 5"/>
          <p:cNvSpPr>
            <a:spLocks noGrp="1"/>
          </p:cNvSpPr>
          <p:nvPr>
            <p:ph type="ftr" sz="quarter" idx="4"/>
          </p:nvPr>
        </p:nvSpPr>
        <p:spPr>
          <a:xfrm>
            <a:off x="0" y="9371285"/>
            <a:ext cx="2918830" cy="493316"/>
          </a:xfrm>
          <a:prstGeom prst="rect">
            <a:avLst/>
          </a:prstGeom>
        </p:spPr>
        <p:txBody>
          <a:bodyPr vert="horz" lIns="91440" tIns="45720" rIns="91440" bIns="45720" rtlCol="0" anchor="b"/>
          <a:lstStyle>
            <a:lvl1pPr algn="l">
              <a:defRPr sz="1200"/>
            </a:lvl1pPr>
          </a:lstStyle>
          <a:p>
            <a:pPr>
              <a:defRPr/>
            </a:pPr>
            <a:endParaRPr lang="hr-HR"/>
          </a:p>
        </p:txBody>
      </p:sp>
      <p:sp>
        <p:nvSpPr>
          <p:cNvPr id="7" name="Slide Number Placeholder 6"/>
          <p:cNvSpPr>
            <a:spLocks noGrp="1"/>
          </p:cNvSpPr>
          <p:nvPr>
            <p:ph type="sldNum" sz="quarter" idx="5"/>
          </p:nvPr>
        </p:nvSpPr>
        <p:spPr>
          <a:xfrm>
            <a:off x="3815374" y="9371285"/>
            <a:ext cx="2918830" cy="493316"/>
          </a:xfrm>
          <a:prstGeom prst="rect">
            <a:avLst/>
          </a:prstGeom>
        </p:spPr>
        <p:txBody>
          <a:bodyPr vert="horz" lIns="91440" tIns="45720" rIns="91440" bIns="45720" rtlCol="0" anchor="b"/>
          <a:lstStyle>
            <a:lvl1pPr algn="r">
              <a:defRPr sz="1200"/>
            </a:lvl1pPr>
          </a:lstStyle>
          <a:p>
            <a:pPr>
              <a:defRPr/>
            </a:pPr>
            <a:fld id="{1183AEF9-F35B-4861-AD1B-AC1A05E20FFD}" type="slidenum">
              <a:rPr lang="hr-HR"/>
              <a:pPr>
                <a:defRPr/>
              </a:pPr>
              <a:t>‹#›</a:t>
            </a:fld>
            <a:endParaRPr lang="hr-HR"/>
          </a:p>
        </p:txBody>
      </p:sp>
    </p:spTree>
    <p:extLst>
      <p:ext uri="{BB962C8B-B14F-4D97-AF65-F5344CB8AC3E}">
        <p14:creationId xmlns:p14="http://schemas.microsoft.com/office/powerpoint/2010/main" val="39324656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7143" algn="l" rtl="0" eaLnBrk="0" fontAlgn="base" hangingPunct="0">
      <a:spcBef>
        <a:spcPct val="30000"/>
      </a:spcBef>
      <a:spcAft>
        <a:spcPct val="0"/>
      </a:spcAft>
      <a:defRPr sz="1300" kern="1200">
        <a:solidFill>
          <a:schemeClr val="tx1"/>
        </a:solidFill>
        <a:latin typeface="+mn-lt"/>
        <a:ea typeface="+mn-ea"/>
        <a:cs typeface="+mn-cs"/>
      </a:defRPr>
    </a:lvl2pPr>
    <a:lvl3pPr marL="914286" algn="l" rtl="0" eaLnBrk="0" fontAlgn="base" hangingPunct="0">
      <a:spcBef>
        <a:spcPct val="30000"/>
      </a:spcBef>
      <a:spcAft>
        <a:spcPct val="0"/>
      </a:spcAft>
      <a:defRPr sz="1300" kern="1200">
        <a:solidFill>
          <a:schemeClr val="tx1"/>
        </a:solidFill>
        <a:latin typeface="+mn-lt"/>
        <a:ea typeface="+mn-ea"/>
        <a:cs typeface="+mn-cs"/>
      </a:defRPr>
    </a:lvl3pPr>
    <a:lvl4pPr marL="1371431" algn="l" rtl="0" eaLnBrk="0" fontAlgn="base" hangingPunct="0">
      <a:spcBef>
        <a:spcPct val="30000"/>
      </a:spcBef>
      <a:spcAft>
        <a:spcPct val="0"/>
      </a:spcAft>
      <a:defRPr sz="1300" kern="1200">
        <a:solidFill>
          <a:schemeClr val="tx1"/>
        </a:solidFill>
        <a:latin typeface="+mn-lt"/>
        <a:ea typeface="+mn-ea"/>
        <a:cs typeface="+mn-cs"/>
      </a:defRPr>
    </a:lvl4pPr>
    <a:lvl5pPr marL="1828574" algn="l" rtl="0" eaLnBrk="0" fontAlgn="base" hangingPunct="0">
      <a:spcBef>
        <a:spcPct val="30000"/>
      </a:spcBef>
      <a:spcAft>
        <a:spcPct val="0"/>
      </a:spcAft>
      <a:defRPr sz="1300" kern="1200">
        <a:solidFill>
          <a:schemeClr val="tx1"/>
        </a:solidFill>
        <a:latin typeface="+mn-lt"/>
        <a:ea typeface="+mn-ea"/>
        <a:cs typeface="+mn-cs"/>
      </a:defRPr>
    </a:lvl5pPr>
    <a:lvl6pPr marL="2285717" algn="l" defTabSz="914286" rtl="0" eaLnBrk="1" latinLnBrk="0" hangingPunct="1">
      <a:defRPr sz="1300" kern="1200">
        <a:solidFill>
          <a:schemeClr val="tx1"/>
        </a:solidFill>
        <a:latin typeface="+mn-lt"/>
        <a:ea typeface="+mn-ea"/>
        <a:cs typeface="+mn-cs"/>
      </a:defRPr>
    </a:lvl6pPr>
    <a:lvl7pPr marL="2742860" algn="l" defTabSz="914286" rtl="0" eaLnBrk="1" latinLnBrk="0" hangingPunct="1">
      <a:defRPr sz="1300" kern="1200">
        <a:solidFill>
          <a:schemeClr val="tx1"/>
        </a:solidFill>
        <a:latin typeface="+mn-lt"/>
        <a:ea typeface="+mn-ea"/>
        <a:cs typeface="+mn-cs"/>
      </a:defRPr>
    </a:lvl7pPr>
    <a:lvl8pPr marL="3200005" algn="l" defTabSz="914286" rtl="0" eaLnBrk="1" latinLnBrk="0" hangingPunct="1">
      <a:defRPr sz="1300" kern="1200">
        <a:solidFill>
          <a:schemeClr val="tx1"/>
        </a:solidFill>
        <a:latin typeface="+mn-lt"/>
        <a:ea typeface="+mn-ea"/>
        <a:cs typeface="+mn-cs"/>
      </a:defRPr>
    </a:lvl8pPr>
    <a:lvl9pPr marL="3657148" algn="l" defTabSz="91428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a:defRPr/>
            </a:pPr>
            <a:fld id="{1183AEF9-F35B-4861-AD1B-AC1A05E20FFD}" type="slidenum">
              <a:rPr lang="hr-HR" smtClean="0"/>
              <a:pPr>
                <a:defRPr/>
              </a:pPr>
              <a:t>1</a:t>
            </a:fld>
            <a:endParaRPr lang="hr-HR"/>
          </a:p>
        </p:txBody>
      </p:sp>
    </p:spTree>
    <p:extLst>
      <p:ext uri="{BB962C8B-B14F-4D97-AF65-F5344CB8AC3E}">
        <p14:creationId xmlns:p14="http://schemas.microsoft.com/office/powerpoint/2010/main" val="283794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24</a:t>
            </a:fld>
            <a:endParaRPr lang="hr-HR" smtClean="0"/>
          </a:p>
        </p:txBody>
      </p:sp>
    </p:spTree>
    <p:extLst>
      <p:ext uri="{BB962C8B-B14F-4D97-AF65-F5344CB8AC3E}">
        <p14:creationId xmlns:p14="http://schemas.microsoft.com/office/powerpoint/2010/main" val="3441891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25</a:t>
            </a:fld>
            <a:endParaRPr lang="hr-HR" smtClean="0"/>
          </a:p>
        </p:txBody>
      </p:sp>
    </p:spTree>
    <p:extLst>
      <p:ext uri="{BB962C8B-B14F-4D97-AF65-F5344CB8AC3E}">
        <p14:creationId xmlns:p14="http://schemas.microsoft.com/office/powerpoint/2010/main" val="1351832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26</a:t>
            </a:fld>
            <a:endParaRPr lang="hr-HR" smtClean="0"/>
          </a:p>
        </p:txBody>
      </p:sp>
    </p:spTree>
    <p:extLst>
      <p:ext uri="{BB962C8B-B14F-4D97-AF65-F5344CB8AC3E}">
        <p14:creationId xmlns:p14="http://schemas.microsoft.com/office/powerpoint/2010/main" val="3479802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29</a:t>
            </a:fld>
            <a:endParaRPr lang="hr-HR" smtClean="0"/>
          </a:p>
        </p:txBody>
      </p:sp>
    </p:spTree>
    <p:extLst>
      <p:ext uri="{BB962C8B-B14F-4D97-AF65-F5344CB8AC3E}">
        <p14:creationId xmlns:p14="http://schemas.microsoft.com/office/powerpoint/2010/main" val="123859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30</a:t>
            </a:fld>
            <a:endParaRPr lang="hr-HR" smtClean="0"/>
          </a:p>
        </p:txBody>
      </p:sp>
    </p:spTree>
    <p:extLst>
      <p:ext uri="{BB962C8B-B14F-4D97-AF65-F5344CB8AC3E}">
        <p14:creationId xmlns:p14="http://schemas.microsoft.com/office/powerpoint/2010/main" val="2890459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32</a:t>
            </a:fld>
            <a:endParaRPr lang="hr-HR" smtClean="0"/>
          </a:p>
        </p:txBody>
      </p:sp>
    </p:spTree>
    <p:extLst>
      <p:ext uri="{BB962C8B-B14F-4D97-AF65-F5344CB8AC3E}">
        <p14:creationId xmlns:p14="http://schemas.microsoft.com/office/powerpoint/2010/main" val="1505449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33</a:t>
            </a:fld>
            <a:endParaRPr lang="hr-HR" smtClean="0"/>
          </a:p>
        </p:txBody>
      </p:sp>
    </p:spTree>
    <p:extLst>
      <p:ext uri="{BB962C8B-B14F-4D97-AF65-F5344CB8AC3E}">
        <p14:creationId xmlns:p14="http://schemas.microsoft.com/office/powerpoint/2010/main" val="123859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r-HR" dirty="0" smtClean="0"/>
              <a:t>Za zone: primjeno</a:t>
            </a:r>
            <a:r>
              <a:rPr lang="hr-HR" baseline="0" dirty="0" smtClean="0"/>
              <a:t> na znanje i uskoro će odluka</a:t>
            </a:r>
            <a:endParaRPr lang="hr-HR"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34</a:t>
            </a:fld>
            <a:endParaRPr lang="hr-HR" smtClean="0"/>
          </a:p>
        </p:txBody>
      </p:sp>
    </p:spTree>
    <p:extLst>
      <p:ext uri="{BB962C8B-B14F-4D97-AF65-F5344CB8AC3E}">
        <p14:creationId xmlns:p14="http://schemas.microsoft.com/office/powerpoint/2010/main" val="2921765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35</a:t>
            </a:fld>
            <a:endParaRPr lang="hr-HR" smtClean="0"/>
          </a:p>
        </p:txBody>
      </p:sp>
    </p:spTree>
    <p:extLst>
      <p:ext uri="{BB962C8B-B14F-4D97-AF65-F5344CB8AC3E}">
        <p14:creationId xmlns:p14="http://schemas.microsoft.com/office/powerpoint/2010/main" val="2618794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36</a:t>
            </a:fld>
            <a:endParaRPr lang="hr-HR" smtClean="0"/>
          </a:p>
        </p:txBody>
      </p:sp>
    </p:spTree>
    <p:extLst>
      <p:ext uri="{BB962C8B-B14F-4D97-AF65-F5344CB8AC3E}">
        <p14:creationId xmlns:p14="http://schemas.microsoft.com/office/powerpoint/2010/main" val="2618794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2</a:t>
            </a:fld>
            <a:endParaRPr lang="hr-HR" smtClean="0"/>
          </a:p>
        </p:txBody>
      </p:sp>
    </p:spTree>
    <p:extLst>
      <p:ext uri="{BB962C8B-B14F-4D97-AF65-F5344CB8AC3E}">
        <p14:creationId xmlns:p14="http://schemas.microsoft.com/office/powerpoint/2010/main" val="937286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37</a:t>
            </a:fld>
            <a:endParaRPr lang="hr-HR" smtClean="0"/>
          </a:p>
        </p:txBody>
      </p:sp>
    </p:spTree>
    <p:extLst>
      <p:ext uri="{BB962C8B-B14F-4D97-AF65-F5344CB8AC3E}">
        <p14:creationId xmlns:p14="http://schemas.microsoft.com/office/powerpoint/2010/main" val="2618794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38</a:t>
            </a:fld>
            <a:endParaRPr lang="hr-HR" smtClean="0"/>
          </a:p>
        </p:txBody>
      </p:sp>
    </p:spTree>
    <p:extLst>
      <p:ext uri="{BB962C8B-B14F-4D97-AF65-F5344CB8AC3E}">
        <p14:creationId xmlns:p14="http://schemas.microsoft.com/office/powerpoint/2010/main" val="2618794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39</a:t>
            </a:fld>
            <a:endParaRPr lang="hr-HR" smtClean="0"/>
          </a:p>
        </p:txBody>
      </p:sp>
    </p:spTree>
    <p:extLst>
      <p:ext uri="{BB962C8B-B14F-4D97-AF65-F5344CB8AC3E}">
        <p14:creationId xmlns:p14="http://schemas.microsoft.com/office/powerpoint/2010/main" val="2618794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40</a:t>
            </a:fld>
            <a:endParaRPr lang="hr-HR" smtClean="0"/>
          </a:p>
        </p:txBody>
      </p:sp>
    </p:spTree>
    <p:extLst>
      <p:ext uri="{BB962C8B-B14F-4D97-AF65-F5344CB8AC3E}">
        <p14:creationId xmlns:p14="http://schemas.microsoft.com/office/powerpoint/2010/main" val="1120413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41</a:t>
            </a:fld>
            <a:endParaRPr lang="hr-HR" smtClean="0"/>
          </a:p>
        </p:txBody>
      </p:sp>
    </p:spTree>
    <p:extLst>
      <p:ext uri="{BB962C8B-B14F-4D97-AF65-F5344CB8AC3E}">
        <p14:creationId xmlns:p14="http://schemas.microsoft.com/office/powerpoint/2010/main" val="2685505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42</a:t>
            </a:fld>
            <a:endParaRPr lang="hr-HR" smtClean="0"/>
          </a:p>
        </p:txBody>
      </p:sp>
    </p:spTree>
    <p:extLst>
      <p:ext uri="{BB962C8B-B14F-4D97-AF65-F5344CB8AC3E}">
        <p14:creationId xmlns:p14="http://schemas.microsoft.com/office/powerpoint/2010/main" val="668183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43</a:t>
            </a:fld>
            <a:endParaRPr lang="hr-HR" smtClean="0"/>
          </a:p>
        </p:txBody>
      </p:sp>
    </p:spTree>
    <p:extLst>
      <p:ext uri="{BB962C8B-B14F-4D97-AF65-F5344CB8AC3E}">
        <p14:creationId xmlns:p14="http://schemas.microsoft.com/office/powerpoint/2010/main" val="668183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44</a:t>
            </a:fld>
            <a:endParaRPr lang="hr-HR" smtClean="0"/>
          </a:p>
        </p:txBody>
      </p:sp>
    </p:spTree>
    <p:extLst>
      <p:ext uri="{BB962C8B-B14F-4D97-AF65-F5344CB8AC3E}">
        <p14:creationId xmlns:p14="http://schemas.microsoft.com/office/powerpoint/2010/main" val="668183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45</a:t>
            </a:fld>
            <a:endParaRPr lang="hr-HR" smtClean="0"/>
          </a:p>
        </p:txBody>
      </p:sp>
    </p:spTree>
    <p:extLst>
      <p:ext uri="{BB962C8B-B14F-4D97-AF65-F5344CB8AC3E}">
        <p14:creationId xmlns:p14="http://schemas.microsoft.com/office/powerpoint/2010/main" val="6681839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46</a:t>
            </a:fld>
            <a:endParaRPr lang="hr-HR" smtClean="0"/>
          </a:p>
        </p:txBody>
      </p:sp>
    </p:spTree>
    <p:extLst>
      <p:ext uri="{BB962C8B-B14F-4D97-AF65-F5344CB8AC3E}">
        <p14:creationId xmlns:p14="http://schemas.microsoft.com/office/powerpoint/2010/main" val="668183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pPr>
              <a:defRPr/>
            </a:pPr>
            <a:fld id="{1183AEF9-F35B-4861-AD1B-AC1A05E20FFD}" type="slidenum">
              <a:rPr lang="hr-HR" smtClean="0"/>
              <a:pPr>
                <a:defRPr/>
              </a:pPr>
              <a:t>12</a:t>
            </a:fld>
            <a:endParaRPr lang="hr-HR"/>
          </a:p>
        </p:txBody>
      </p:sp>
    </p:spTree>
    <p:extLst>
      <p:ext uri="{BB962C8B-B14F-4D97-AF65-F5344CB8AC3E}">
        <p14:creationId xmlns:p14="http://schemas.microsoft.com/office/powerpoint/2010/main" val="21572567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47</a:t>
            </a:fld>
            <a:endParaRPr lang="hr-HR" smtClean="0"/>
          </a:p>
        </p:txBody>
      </p:sp>
    </p:spTree>
    <p:extLst>
      <p:ext uri="{BB962C8B-B14F-4D97-AF65-F5344CB8AC3E}">
        <p14:creationId xmlns:p14="http://schemas.microsoft.com/office/powerpoint/2010/main" val="668183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48</a:t>
            </a:fld>
            <a:endParaRPr lang="hr-HR" smtClean="0"/>
          </a:p>
        </p:txBody>
      </p:sp>
    </p:spTree>
    <p:extLst>
      <p:ext uri="{BB962C8B-B14F-4D97-AF65-F5344CB8AC3E}">
        <p14:creationId xmlns:p14="http://schemas.microsoft.com/office/powerpoint/2010/main" val="668183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49</a:t>
            </a:fld>
            <a:endParaRPr lang="hr-HR" smtClean="0"/>
          </a:p>
        </p:txBody>
      </p:sp>
    </p:spTree>
    <p:extLst>
      <p:ext uri="{BB962C8B-B14F-4D97-AF65-F5344CB8AC3E}">
        <p14:creationId xmlns:p14="http://schemas.microsoft.com/office/powerpoint/2010/main" val="668183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50</a:t>
            </a:fld>
            <a:endParaRPr lang="hr-HR" smtClean="0"/>
          </a:p>
        </p:txBody>
      </p:sp>
    </p:spTree>
    <p:extLst>
      <p:ext uri="{BB962C8B-B14F-4D97-AF65-F5344CB8AC3E}">
        <p14:creationId xmlns:p14="http://schemas.microsoft.com/office/powerpoint/2010/main" val="6681839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51</a:t>
            </a:fld>
            <a:endParaRPr lang="hr-HR" smtClean="0"/>
          </a:p>
        </p:txBody>
      </p:sp>
    </p:spTree>
    <p:extLst>
      <p:ext uri="{BB962C8B-B14F-4D97-AF65-F5344CB8AC3E}">
        <p14:creationId xmlns:p14="http://schemas.microsoft.com/office/powerpoint/2010/main" val="36766959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52</a:t>
            </a:fld>
            <a:endParaRPr lang="hr-HR" smtClean="0"/>
          </a:p>
        </p:txBody>
      </p:sp>
    </p:spTree>
    <p:extLst>
      <p:ext uri="{BB962C8B-B14F-4D97-AF65-F5344CB8AC3E}">
        <p14:creationId xmlns:p14="http://schemas.microsoft.com/office/powerpoint/2010/main" val="3676695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53</a:t>
            </a:fld>
            <a:endParaRPr lang="hr-HR" smtClean="0"/>
          </a:p>
        </p:txBody>
      </p:sp>
    </p:spTree>
    <p:extLst>
      <p:ext uri="{BB962C8B-B14F-4D97-AF65-F5344CB8AC3E}">
        <p14:creationId xmlns:p14="http://schemas.microsoft.com/office/powerpoint/2010/main" val="1281029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54</a:t>
            </a:fld>
            <a:endParaRPr lang="hr-HR" smtClean="0"/>
          </a:p>
        </p:txBody>
      </p:sp>
    </p:spTree>
    <p:extLst>
      <p:ext uri="{BB962C8B-B14F-4D97-AF65-F5344CB8AC3E}">
        <p14:creationId xmlns:p14="http://schemas.microsoft.com/office/powerpoint/2010/main" val="11987565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55</a:t>
            </a:fld>
            <a:endParaRPr lang="hr-HR" smtClean="0"/>
          </a:p>
        </p:txBody>
      </p:sp>
    </p:spTree>
    <p:extLst>
      <p:ext uri="{BB962C8B-B14F-4D97-AF65-F5344CB8AC3E}">
        <p14:creationId xmlns:p14="http://schemas.microsoft.com/office/powerpoint/2010/main" val="42029171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56</a:t>
            </a:fld>
            <a:endParaRPr lang="hr-HR" smtClean="0"/>
          </a:p>
        </p:txBody>
      </p:sp>
    </p:spTree>
    <p:extLst>
      <p:ext uri="{BB962C8B-B14F-4D97-AF65-F5344CB8AC3E}">
        <p14:creationId xmlns:p14="http://schemas.microsoft.com/office/powerpoint/2010/main" val="3739357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18</a:t>
            </a:fld>
            <a:endParaRPr lang="hr-HR" smtClean="0"/>
          </a:p>
        </p:txBody>
      </p:sp>
    </p:spTree>
    <p:extLst>
      <p:ext uri="{BB962C8B-B14F-4D97-AF65-F5344CB8AC3E}">
        <p14:creationId xmlns:p14="http://schemas.microsoft.com/office/powerpoint/2010/main" val="12446820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57</a:t>
            </a:fld>
            <a:endParaRPr lang="hr-HR" smtClean="0"/>
          </a:p>
        </p:txBody>
      </p:sp>
    </p:spTree>
    <p:extLst>
      <p:ext uri="{BB962C8B-B14F-4D97-AF65-F5344CB8AC3E}">
        <p14:creationId xmlns:p14="http://schemas.microsoft.com/office/powerpoint/2010/main" val="3987384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eaLnBrk="1" hangingPunct="1">
              <a:spcBef>
                <a:spcPct val="0"/>
              </a:spcBef>
            </a:pPr>
            <a:r>
              <a:rPr lang="hr-HR" dirty="0" smtClean="0"/>
              <a:t>Prijavitelji čiji su projektne prijave odabrane za provjeru prihvatljivosti dužni su po primitku obavijesti o odabiru dostaviti SAFU-u sljedeću dokumentaciju:</a:t>
            </a:r>
          </a:p>
          <a:p>
            <a:pPr eaLnBrk="1" hangingPunct="1">
              <a:spcBef>
                <a:spcPct val="0"/>
              </a:spcBef>
            </a:pPr>
            <a:r>
              <a:rPr lang="hr-HR" dirty="0" smtClean="0"/>
              <a:t>•	Za prijavitelja i svakog partnera, izjavu u smislu čl.67., st.2. Zakona o javnoj nabavi (NN 90/11,83/13) ne stariju od tri mjeseca računajući od dana kada ju je SAFU zatražio;</a:t>
            </a:r>
          </a:p>
          <a:p>
            <a:pPr eaLnBrk="1" hangingPunct="1">
              <a:spcBef>
                <a:spcPct val="0"/>
              </a:spcBef>
            </a:pPr>
            <a:r>
              <a:rPr lang="hr-HR" dirty="0" smtClean="0"/>
              <a:t>•	Za prijavitelja i svakog partnera potvrdu Porezne uprave o stanju duga ili važeći jednakovrijedni dokument ili izjavu u smislu čl.67., st.3. Zakona o javnoj nabavi (NN 90/11,83/13) ne stariju od 30 dana računajući od dana kada ju je SAFU zatražio;</a:t>
            </a:r>
          </a:p>
          <a:p>
            <a:pPr eaLnBrk="1" hangingPunct="1">
              <a:spcBef>
                <a:spcPct val="0"/>
              </a:spcBef>
            </a:pPr>
            <a:r>
              <a:rPr lang="hr-HR" dirty="0" smtClean="0"/>
              <a:t>•	Za prijavitelja i svakog partnera, izjavu u smislu čl. 68, st.4. Zakona o javnoj nabavi (NN 90/11,83/13);</a:t>
            </a:r>
          </a:p>
          <a:p>
            <a:pPr eaLnBrk="1" hangingPunct="1">
              <a:spcBef>
                <a:spcPct val="0"/>
              </a:spcBef>
            </a:pPr>
            <a:r>
              <a:rPr lang="hr-HR" dirty="0" smtClean="0"/>
              <a:t>•	Za prijavitelja i svakog partnera izvod iz sudskog ili drugog odgovarajućeg registra države sjedišta gospodarskog subjekta koji ne smije biti stariji od tri mjeseca računajući od dana kada ju je SAFU zatražio ili važeći jednakovrijedni dokument koji je izdalo nadležno sudsko ili upravno tijelo u državi sjedišta gospodarskog subjekta ako se ne izdaje navedeni izvod ili referencu na zakon kojim je ustanovljena pojedina jedinica lokalne ili regionalne samouprave;</a:t>
            </a:r>
          </a:p>
          <a:p>
            <a:pPr eaLnBrk="1" hangingPunct="1">
              <a:spcBef>
                <a:spcPct val="0"/>
              </a:spcBef>
            </a:pPr>
            <a:r>
              <a:rPr lang="hr-HR" dirty="0" smtClean="0"/>
              <a:t>•	Za prijavitelja  i svakog partnera odluka o osnivanju, statut ili društveni ugovor;</a:t>
            </a:r>
          </a:p>
          <a:p>
            <a:pPr eaLnBrk="1" hangingPunct="1">
              <a:spcBef>
                <a:spcPct val="0"/>
              </a:spcBef>
            </a:pPr>
            <a:r>
              <a:rPr lang="hr-HR" dirty="0" smtClean="0"/>
              <a:t>•	Kada je prijavitelj i/ili partner javno poduzeće u stopostotnom vlasništvu regionalne/lokalne samouprave, dokument iz kojeg je razvidna vlasnička struktura u gospodarskom subjektu (nije ga potrebno posebno dostavljati ukoliko je navedeni podatak vidljiv iz nekog od gornjih dokumenata u točki 4. ili 5.; u tom slučaju navesti gdje je vidljiv);</a:t>
            </a:r>
          </a:p>
          <a:p>
            <a:pPr eaLnBrk="1" hangingPunct="1">
              <a:spcBef>
                <a:spcPct val="0"/>
              </a:spcBef>
            </a:pPr>
            <a:r>
              <a:rPr lang="hr-HR" dirty="0" smtClean="0"/>
              <a:t>•	Dokaz neprofitnog statusa prijavitelja i svih partnera u smislu točke 2.1 i 2.2 Uputa za prijavitelje (nije ga potrebno posebno dostavljati ukoliko je navedeni podatak vidljiv iz nekog od gornjih dokumenata u točki 4. ili 5.; u tom slučaju navesti gdje je vidljiv);</a:t>
            </a:r>
          </a:p>
          <a:p>
            <a:pPr eaLnBrk="1" hangingPunct="1">
              <a:spcBef>
                <a:spcPct val="0"/>
              </a:spcBef>
            </a:pPr>
            <a:r>
              <a:rPr lang="hr-HR" dirty="0" smtClean="0"/>
              <a:t>•	Za prijavitelja uvijek i partnera (samo u slučaju kada partner financijski sudjeluje u provedbi projekta financirajući više od pola potrebnog učešća u projektu) financijska izvješća za protekle tri godine prije godine u kojoj je objavljen Poziv ili proračune;</a:t>
            </a:r>
          </a:p>
          <a:p>
            <a:pPr eaLnBrk="1" hangingPunct="1">
              <a:spcBef>
                <a:spcPct val="0"/>
              </a:spcBef>
            </a:pPr>
            <a:r>
              <a:rPr lang="hr-HR" dirty="0" smtClean="0"/>
              <a:t>•	Izvadak iz Upisnika znanstvenih organizacija (primjenjivo samo za znanstvene organizacije) ili Upisnika visokih učilišta (ukoliko je primjenjivo);</a:t>
            </a:r>
          </a:p>
          <a:p>
            <a:pPr eaLnBrk="1" hangingPunct="1">
              <a:spcBef>
                <a:spcPct val="0"/>
              </a:spcBef>
            </a:pPr>
            <a:r>
              <a:rPr lang="hr-HR" dirty="0" smtClean="0"/>
              <a:t>•	Dokaz o stopostotnom javnom vlasništvu (primjenjivo samo za znanstvene organizacije  i visoka učilišta visoka učilišta), nije ga potrebno posebno dostavljati ukoliko je navedeni podatak vidljiv iz nekog od gornjih dokumenata u točki 4. ili 5.; u tom slučaju navesti gdje je vidljiv);</a:t>
            </a:r>
          </a:p>
          <a:p>
            <a:pPr eaLnBrk="1" hangingPunct="1">
              <a:spcBef>
                <a:spcPct val="0"/>
              </a:spcBef>
            </a:pPr>
            <a:endParaRPr lang="hr-HR"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solidFill>
                  <a:prstClr val="black"/>
                </a:solidFill>
              </a:rPr>
              <a:pPr/>
              <a:t>64</a:t>
            </a:fld>
            <a:endParaRPr lang="hr-HR" smtClean="0">
              <a:solidFill>
                <a:prstClr val="black"/>
              </a:solidFill>
            </a:endParaRPr>
          </a:p>
        </p:txBody>
      </p:sp>
    </p:spTree>
    <p:extLst>
      <p:ext uri="{BB962C8B-B14F-4D97-AF65-F5344CB8AC3E}">
        <p14:creationId xmlns:p14="http://schemas.microsoft.com/office/powerpoint/2010/main" val="11201776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solidFill>
                  <a:prstClr val="black"/>
                </a:solidFill>
              </a:rPr>
              <a:pPr/>
              <a:t>65</a:t>
            </a:fld>
            <a:endParaRPr lang="hr-HR" smtClean="0">
              <a:solidFill>
                <a:prstClr val="black"/>
              </a:solidFill>
            </a:endParaRPr>
          </a:p>
        </p:txBody>
      </p:sp>
    </p:spTree>
    <p:extLst>
      <p:ext uri="{BB962C8B-B14F-4D97-AF65-F5344CB8AC3E}">
        <p14:creationId xmlns:p14="http://schemas.microsoft.com/office/powerpoint/2010/main" val="17854126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66</a:t>
            </a:fld>
            <a:endParaRPr lang="hr-HR" smtClean="0"/>
          </a:p>
        </p:txBody>
      </p:sp>
    </p:spTree>
    <p:extLst>
      <p:ext uri="{BB962C8B-B14F-4D97-AF65-F5344CB8AC3E}">
        <p14:creationId xmlns:p14="http://schemas.microsoft.com/office/powerpoint/2010/main" val="42051147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67</a:t>
            </a:fld>
            <a:endParaRPr lang="hr-HR" smtClean="0"/>
          </a:p>
        </p:txBody>
      </p:sp>
    </p:spTree>
    <p:extLst>
      <p:ext uri="{BB962C8B-B14F-4D97-AF65-F5344CB8AC3E}">
        <p14:creationId xmlns:p14="http://schemas.microsoft.com/office/powerpoint/2010/main" val="3352900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19</a:t>
            </a:fld>
            <a:endParaRPr lang="hr-HR" smtClean="0"/>
          </a:p>
        </p:txBody>
      </p:sp>
    </p:spTree>
    <p:extLst>
      <p:ext uri="{BB962C8B-B14F-4D97-AF65-F5344CB8AC3E}">
        <p14:creationId xmlns:p14="http://schemas.microsoft.com/office/powerpoint/2010/main" val="1921298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20</a:t>
            </a:fld>
            <a:endParaRPr lang="hr-HR" smtClean="0"/>
          </a:p>
        </p:txBody>
      </p:sp>
    </p:spTree>
    <p:extLst>
      <p:ext uri="{BB962C8B-B14F-4D97-AF65-F5344CB8AC3E}">
        <p14:creationId xmlns:p14="http://schemas.microsoft.com/office/powerpoint/2010/main" val="3769369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21</a:t>
            </a:fld>
            <a:endParaRPr lang="hr-HR" smtClean="0"/>
          </a:p>
        </p:txBody>
      </p:sp>
    </p:spTree>
    <p:extLst>
      <p:ext uri="{BB962C8B-B14F-4D97-AF65-F5344CB8AC3E}">
        <p14:creationId xmlns:p14="http://schemas.microsoft.com/office/powerpoint/2010/main" val="3325410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22</a:t>
            </a:fld>
            <a:endParaRPr lang="hr-HR" smtClean="0"/>
          </a:p>
        </p:txBody>
      </p:sp>
    </p:spTree>
    <p:extLst>
      <p:ext uri="{BB962C8B-B14F-4D97-AF65-F5344CB8AC3E}">
        <p14:creationId xmlns:p14="http://schemas.microsoft.com/office/powerpoint/2010/main" val="1848553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23</a:t>
            </a:fld>
            <a:endParaRPr lang="hr-HR" smtClean="0"/>
          </a:p>
        </p:txBody>
      </p:sp>
    </p:spTree>
    <p:extLst>
      <p:ext uri="{BB962C8B-B14F-4D97-AF65-F5344CB8AC3E}">
        <p14:creationId xmlns:p14="http://schemas.microsoft.com/office/powerpoint/2010/main" val="4126682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87"/>
            <a:ext cx="9085342" cy="1621111"/>
          </a:xfrm>
        </p:spPr>
        <p:txBody>
          <a:bodyPr/>
          <a:lstStyle/>
          <a:p>
            <a:r>
              <a:rPr lang="ta-IN" smtClean="0"/>
              <a:t>Click to edit Master title style</a:t>
            </a:r>
            <a:endParaRPr lang="en-US"/>
          </a:p>
        </p:txBody>
      </p:sp>
      <p:sp>
        <p:nvSpPr>
          <p:cNvPr id="3" name="Subtitle 2"/>
          <p:cNvSpPr>
            <a:spLocks noGrp="1"/>
          </p:cNvSpPr>
          <p:nvPr>
            <p:ph type="subTitle" idx="1"/>
          </p:nvPr>
        </p:nvSpPr>
        <p:spPr>
          <a:xfrm>
            <a:off x="1603297" y="4285615"/>
            <a:ext cx="7482047" cy="1932728"/>
          </a:xfrm>
        </p:spPr>
        <p:txBody>
          <a:bodyPr/>
          <a:lstStyle>
            <a:lvl1pPr marL="0" indent="0" algn="ctr">
              <a:buNone/>
              <a:defRPr>
                <a:solidFill>
                  <a:schemeClr val="tx1">
                    <a:tint val="75000"/>
                  </a:schemeClr>
                </a:solidFill>
              </a:defRPr>
            </a:lvl1pPr>
            <a:lvl2pPr marL="521373" indent="0" algn="ctr">
              <a:buNone/>
              <a:defRPr>
                <a:solidFill>
                  <a:schemeClr val="tx1">
                    <a:tint val="75000"/>
                  </a:schemeClr>
                </a:solidFill>
              </a:defRPr>
            </a:lvl2pPr>
            <a:lvl3pPr marL="1042744" indent="0" algn="ctr">
              <a:buNone/>
              <a:defRPr>
                <a:solidFill>
                  <a:schemeClr val="tx1">
                    <a:tint val="75000"/>
                  </a:schemeClr>
                </a:solidFill>
              </a:defRPr>
            </a:lvl3pPr>
            <a:lvl4pPr marL="1564117" indent="0" algn="ctr">
              <a:buNone/>
              <a:defRPr>
                <a:solidFill>
                  <a:schemeClr val="tx1">
                    <a:tint val="75000"/>
                  </a:schemeClr>
                </a:solidFill>
              </a:defRPr>
            </a:lvl4pPr>
            <a:lvl5pPr marL="2085489" indent="0" algn="ctr">
              <a:buNone/>
              <a:defRPr>
                <a:solidFill>
                  <a:schemeClr val="tx1">
                    <a:tint val="75000"/>
                  </a:schemeClr>
                </a:solidFill>
              </a:defRPr>
            </a:lvl5pPr>
            <a:lvl6pPr marL="2606860" indent="0" algn="ctr">
              <a:buNone/>
              <a:defRPr>
                <a:solidFill>
                  <a:schemeClr val="tx1">
                    <a:tint val="75000"/>
                  </a:schemeClr>
                </a:solidFill>
              </a:defRPr>
            </a:lvl6pPr>
            <a:lvl7pPr marL="3128233" indent="0" algn="ctr">
              <a:buNone/>
              <a:defRPr>
                <a:solidFill>
                  <a:schemeClr val="tx1">
                    <a:tint val="75000"/>
                  </a:schemeClr>
                </a:solidFill>
              </a:defRPr>
            </a:lvl7pPr>
            <a:lvl8pPr marL="3649605" indent="0" algn="ctr">
              <a:buNone/>
              <a:defRPr>
                <a:solidFill>
                  <a:schemeClr val="tx1">
                    <a:tint val="75000"/>
                  </a:schemeClr>
                </a:solidFill>
              </a:defRPr>
            </a:lvl8pPr>
            <a:lvl9pPr marL="4170977" indent="0" algn="ctr">
              <a:buNone/>
              <a:defRPr>
                <a:solidFill>
                  <a:schemeClr val="tx1">
                    <a:tint val="75000"/>
                  </a:schemeClr>
                </a:solidFill>
              </a:defRPr>
            </a:lvl9pPr>
          </a:lstStyle>
          <a:p>
            <a:r>
              <a:rPr lang="ta-IN"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F60D9E7-77CA-4823-B3E9-BF5785080F85}" type="datetime1">
              <a:rPr lang="en-US"/>
              <a:pPr>
                <a:defRPr/>
              </a:pPr>
              <a:t>4/8/2014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sr-Latn-CS"/>
          </a:p>
        </p:txBody>
      </p:sp>
      <p:sp>
        <p:nvSpPr>
          <p:cNvPr id="6" name="Slide Number Placeholder 5"/>
          <p:cNvSpPr>
            <a:spLocks noGrp="1"/>
          </p:cNvSpPr>
          <p:nvPr>
            <p:ph type="sldNum" sz="quarter" idx="12"/>
          </p:nvPr>
        </p:nvSpPr>
        <p:spPr/>
        <p:txBody>
          <a:bodyPr/>
          <a:lstStyle>
            <a:lvl1pPr>
              <a:defRPr/>
            </a:lvl1pPr>
          </a:lstStyle>
          <a:p>
            <a:pPr>
              <a:defRPr/>
            </a:pPr>
            <a:fld id="{67C696EC-7A99-4C31-9A07-694724D4A15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376F66-06E4-4348-8E50-8F051CF325BE}" type="datetime1">
              <a:rPr lang="en-US"/>
              <a:pPr>
                <a:defRPr/>
              </a:pPr>
              <a:t>4/8/2014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sr-Latn-CS"/>
          </a:p>
        </p:txBody>
      </p:sp>
      <p:sp>
        <p:nvSpPr>
          <p:cNvPr id="6" name="Slide Number Placeholder 5"/>
          <p:cNvSpPr>
            <a:spLocks noGrp="1"/>
          </p:cNvSpPr>
          <p:nvPr>
            <p:ph type="sldNum" sz="quarter" idx="12"/>
          </p:nvPr>
        </p:nvSpPr>
        <p:spPr/>
        <p:txBody>
          <a:bodyPr/>
          <a:lstStyle>
            <a:lvl1pPr>
              <a:defRPr/>
            </a:lvl1pPr>
          </a:lstStyle>
          <a:p>
            <a:pPr>
              <a:defRPr/>
            </a:pPr>
            <a:fld id="{0819B4B2-B196-4846-8C7A-7C5929766E4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365" y="334378"/>
            <a:ext cx="2809479" cy="7116431"/>
          </a:xfrm>
        </p:spPr>
        <p:txBody>
          <a:bodyPr vert="eaVert"/>
          <a:lstStyle/>
          <a:p>
            <a:r>
              <a:rPr lang="ta-IN" smtClean="0"/>
              <a:t>Click to edit Master title style</a:t>
            </a:r>
            <a:endParaRPr lang="en-US"/>
          </a:p>
        </p:txBody>
      </p:sp>
      <p:sp>
        <p:nvSpPr>
          <p:cNvPr id="3" name="Vertical Text Placeholder 2"/>
          <p:cNvSpPr>
            <a:spLocks noGrp="1"/>
          </p:cNvSpPr>
          <p:nvPr>
            <p:ph type="body" orient="vert" idx="1"/>
          </p:nvPr>
        </p:nvSpPr>
        <p:spPr>
          <a:xfrm>
            <a:off x="625362" y="334378"/>
            <a:ext cx="8255859" cy="7116431"/>
          </a:xfrm>
        </p:spPr>
        <p:txBody>
          <a:bodyPr vert="eaVert"/>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AA21E2-5810-4724-90AC-A25C21A2A61F}" type="datetime1">
              <a:rPr lang="en-US"/>
              <a:pPr>
                <a:defRPr/>
              </a:pPr>
              <a:t>4/8/2014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sr-Latn-CS"/>
          </a:p>
        </p:txBody>
      </p:sp>
      <p:sp>
        <p:nvSpPr>
          <p:cNvPr id="6" name="Slide Number Placeholder 5"/>
          <p:cNvSpPr>
            <a:spLocks noGrp="1"/>
          </p:cNvSpPr>
          <p:nvPr>
            <p:ph type="sldNum" sz="quarter" idx="12"/>
          </p:nvPr>
        </p:nvSpPr>
        <p:spPr/>
        <p:txBody>
          <a:bodyPr/>
          <a:lstStyle>
            <a:lvl1pPr>
              <a:defRPr/>
            </a:lvl1pPr>
          </a:lstStyle>
          <a:p>
            <a:pPr>
              <a:defRPr/>
            </a:pPr>
            <a:fld id="{AD400CA9-AD17-4BE6-B7DE-7B1E1769B34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86"/>
            <a:ext cx="9085342" cy="1621111"/>
          </a:xfrm>
        </p:spPr>
        <p:txBody>
          <a:bodyPr/>
          <a:lstStyle/>
          <a:p>
            <a:r>
              <a:rPr lang="en-US" smtClean="0"/>
              <a:t>Click to edit Master title style</a:t>
            </a:r>
            <a:endParaRPr lang="hr-HR"/>
          </a:p>
        </p:txBody>
      </p:sp>
      <p:sp>
        <p:nvSpPr>
          <p:cNvPr id="3" name="Subtitle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35535207-2EA1-40F2-9F02-2C64801AF65E}" type="datetimeFigureOut">
              <a:rPr lang="hr-HR" smtClean="0">
                <a:solidFill>
                  <a:prstClr val="black">
                    <a:tint val="75000"/>
                  </a:prstClr>
                </a:solidFill>
              </a:rPr>
              <a:pPr/>
              <a:t>8.4.2014</a:t>
            </a:fld>
            <a:endParaRPr lang="hr-HR">
              <a:solidFill>
                <a:prstClr val="black">
                  <a:tint val="75000"/>
                </a:prstClr>
              </a:solidFill>
            </a:endParaRPr>
          </a:p>
        </p:txBody>
      </p:sp>
      <p:sp>
        <p:nvSpPr>
          <p:cNvPr id="5" name="Footer Placeholder 4"/>
          <p:cNvSpPr>
            <a:spLocks noGrp="1"/>
          </p:cNvSpPr>
          <p:nvPr>
            <p:ph type="ftr" sz="quarter" idx="11"/>
          </p:nvPr>
        </p:nvSpPr>
        <p:spPr/>
        <p:txBody>
          <a:bodyPr/>
          <a:lstStyle/>
          <a:p>
            <a:endParaRPr lang="hr-HR">
              <a:solidFill>
                <a:prstClr val="black">
                  <a:tint val="75000"/>
                </a:prstClr>
              </a:solidFill>
            </a:endParaRPr>
          </a:p>
        </p:txBody>
      </p:sp>
      <p:sp>
        <p:nvSpPr>
          <p:cNvPr id="6" name="Slide Number Placeholder 5"/>
          <p:cNvSpPr>
            <a:spLocks noGrp="1"/>
          </p:cNvSpPr>
          <p:nvPr>
            <p:ph type="sldNum" sz="quarter" idx="12"/>
          </p:nvPr>
        </p:nvSpPr>
        <p:spPr/>
        <p:txBody>
          <a:bodyPr/>
          <a:lstStyle/>
          <a:p>
            <a:fld id="{D94C73EA-6511-43BA-8A37-8BC4C53C86F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41324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35535207-2EA1-40F2-9F02-2C64801AF65E}" type="datetimeFigureOut">
              <a:rPr lang="hr-HR" smtClean="0">
                <a:solidFill>
                  <a:prstClr val="black">
                    <a:tint val="75000"/>
                  </a:prstClr>
                </a:solidFill>
              </a:rPr>
              <a:pPr/>
              <a:t>8.4.2014</a:t>
            </a:fld>
            <a:endParaRPr lang="hr-HR">
              <a:solidFill>
                <a:prstClr val="black">
                  <a:tint val="75000"/>
                </a:prstClr>
              </a:solidFill>
            </a:endParaRPr>
          </a:p>
        </p:txBody>
      </p:sp>
      <p:sp>
        <p:nvSpPr>
          <p:cNvPr id="5" name="Footer Placeholder 4"/>
          <p:cNvSpPr>
            <a:spLocks noGrp="1"/>
          </p:cNvSpPr>
          <p:nvPr>
            <p:ph type="ftr" sz="quarter" idx="11"/>
          </p:nvPr>
        </p:nvSpPr>
        <p:spPr/>
        <p:txBody>
          <a:bodyPr/>
          <a:lstStyle/>
          <a:p>
            <a:endParaRPr lang="hr-HR">
              <a:solidFill>
                <a:prstClr val="black">
                  <a:tint val="75000"/>
                </a:prstClr>
              </a:solidFill>
            </a:endParaRPr>
          </a:p>
        </p:txBody>
      </p:sp>
      <p:sp>
        <p:nvSpPr>
          <p:cNvPr id="6" name="Slide Number Placeholder 5"/>
          <p:cNvSpPr>
            <a:spLocks noGrp="1"/>
          </p:cNvSpPr>
          <p:nvPr>
            <p:ph type="sldNum" sz="quarter" idx="12"/>
          </p:nvPr>
        </p:nvSpPr>
        <p:spPr/>
        <p:txBody>
          <a:bodyPr/>
          <a:lstStyle/>
          <a:p>
            <a:fld id="{D94C73EA-6511-43BA-8A37-8BC4C53C86F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479546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2"/>
            <a:ext cx="9085342" cy="1502066"/>
          </a:xfrm>
        </p:spPr>
        <p:txBody>
          <a:bodyPr anchor="t"/>
          <a:lstStyle>
            <a:lvl1pPr algn="l">
              <a:defRPr sz="4600" b="1" cap="all"/>
            </a:lvl1pPr>
          </a:lstStyle>
          <a:p>
            <a:r>
              <a:rPr lang="en-US" smtClean="0"/>
              <a:t>Click to edit Master title style</a:t>
            </a:r>
            <a:endParaRPr lang="hr-HR"/>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535207-2EA1-40F2-9F02-2C64801AF65E}" type="datetimeFigureOut">
              <a:rPr lang="hr-HR" smtClean="0">
                <a:solidFill>
                  <a:prstClr val="black">
                    <a:tint val="75000"/>
                  </a:prstClr>
                </a:solidFill>
              </a:rPr>
              <a:pPr/>
              <a:t>8.4.2014</a:t>
            </a:fld>
            <a:endParaRPr lang="hr-HR">
              <a:solidFill>
                <a:prstClr val="black">
                  <a:tint val="75000"/>
                </a:prstClr>
              </a:solidFill>
            </a:endParaRPr>
          </a:p>
        </p:txBody>
      </p:sp>
      <p:sp>
        <p:nvSpPr>
          <p:cNvPr id="5" name="Footer Placeholder 4"/>
          <p:cNvSpPr>
            <a:spLocks noGrp="1"/>
          </p:cNvSpPr>
          <p:nvPr>
            <p:ph type="ftr" sz="quarter" idx="11"/>
          </p:nvPr>
        </p:nvSpPr>
        <p:spPr/>
        <p:txBody>
          <a:bodyPr/>
          <a:lstStyle/>
          <a:p>
            <a:endParaRPr lang="hr-HR">
              <a:solidFill>
                <a:prstClr val="black">
                  <a:tint val="75000"/>
                </a:prstClr>
              </a:solidFill>
            </a:endParaRPr>
          </a:p>
        </p:txBody>
      </p:sp>
      <p:sp>
        <p:nvSpPr>
          <p:cNvPr id="6" name="Slide Number Placeholder 5"/>
          <p:cNvSpPr>
            <a:spLocks noGrp="1"/>
          </p:cNvSpPr>
          <p:nvPr>
            <p:ph type="sldNum" sz="quarter" idx="12"/>
          </p:nvPr>
        </p:nvSpPr>
        <p:spPr/>
        <p:txBody>
          <a:bodyPr/>
          <a:lstStyle/>
          <a:p>
            <a:fld id="{D94C73EA-6511-43BA-8A37-8BC4C53C86F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663772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534432" y="1764666"/>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5433391" y="1764666"/>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35535207-2EA1-40F2-9F02-2C64801AF65E}" type="datetimeFigureOut">
              <a:rPr lang="hr-HR" smtClean="0">
                <a:solidFill>
                  <a:prstClr val="black">
                    <a:tint val="75000"/>
                  </a:prstClr>
                </a:solidFill>
              </a:rPr>
              <a:pPr/>
              <a:t>8.4.2014</a:t>
            </a:fld>
            <a:endParaRPr lang="hr-HR">
              <a:solidFill>
                <a:prstClr val="black">
                  <a:tint val="75000"/>
                </a:prstClr>
              </a:solidFill>
            </a:endParaRPr>
          </a:p>
        </p:txBody>
      </p:sp>
      <p:sp>
        <p:nvSpPr>
          <p:cNvPr id="6" name="Footer Placeholder 5"/>
          <p:cNvSpPr>
            <a:spLocks noGrp="1"/>
          </p:cNvSpPr>
          <p:nvPr>
            <p:ph type="ftr" sz="quarter" idx="11"/>
          </p:nvPr>
        </p:nvSpPr>
        <p:spPr/>
        <p:txBody>
          <a:bodyPr/>
          <a:lstStyle/>
          <a:p>
            <a:endParaRPr lang="hr-HR">
              <a:solidFill>
                <a:prstClr val="black">
                  <a:tint val="75000"/>
                </a:prstClr>
              </a:solidFill>
            </a:endParaRPr>
          </a:p>
        </p:txBody>
      </p:sp>
      <p:sp>
        <p:nvSpPr>
          <p:cNvPr id="7" name="Slide Number Placeholder 6"/>
          <p:cNvSpPr>
            <a:spLocks noGrp="1"/>
          </p:cNvSpPr>
          <p:nvPr>
            <p:ph type="sldNum" sz="quarter" idx="12"/>
          </p:nvPr>
        </p:nvSpPr>
        <p:spPr/>
        <p:txBody>
          <a:bodyPr/>
          <a:lstStyle/>
          <a:p>
            <a:fld id="{D94C73EA-6511-43BA-8A37-8BC4C53C86F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613750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534432" y="1692889"/>
            <a:ext cx="4722671"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5429680" y="1692889"/>
            <a:ext cx="4724526"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29680" y="2398404"/>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35535207-2EA1-40F2-9F02-2C64801AF65E}" type="datetimeFigureOut">
              <a:rPr lang="hr-HR" smtClean="0">
                <a:solidFill>
                  <a:prstClr val="black">
                    <a:tint val="75000"/>
                  </a:prstClr>
                </a:solidFill>
              </a:rPr>
              <a:pPr/>
              <a:t>8.4.2014</a:t>
            </a:fld>
            <a:endParaRPr lang="hr-HR">
              <a:solidFill>
                <a:prstClr val="black">
                  <a:tint val="75000"/>
                </a:prstClr>
              </a:solidFill>
            </a:endParaRPr>
          </a:p>
        </p:txBody>
      </p:sp>
      <p:sp>
        <p:nvSpPr>
          <p:cNvPr id="8" name="Footer Placeholder 7"/>
          <p:cNvSpPr>
            <a:spLocks noGrp="1"/>
          </p:cNvSpPr>
          <p:nvPr>
            <p:ph type="ftr" sz="quarter" idx="11"/>
          </p:nvPr>
        </p:nvSpPr>
        <p:spPr/>
        <p:txBody>
          <a:bodyPr/>
          <a:lstStyle/>
          <a:p>
            <a:endParaRPr lang="hr-HR">
              <a:solidFill>
                <a:prstClr val="black">
                  <a:tint val="75000"/>
                </a:prstClr>
              </a:solidFill>
            </a:endParaRPr>
          </a:p>
        </p:txBody>
      </p:sp>
      <p:sp>
        <p:nvSpPr>
          <p:cNvPr id="9" name="Slide Number Placeholder 8"/>
          <p:cNvSpPr>
            <a:spLocks noGrp="1"/>
          </p:cNvSpPr>
          <p:nvPr>
            <p:ph type="sldNum" sz="quarter" idx="12"/>
          </p:nvPr>
        </p:nvSpPr>
        <p:spPr/>
        <p:txBody>
          <a:bodyPr/>
          <a:lstStyle/>
          <a:p>
            <a:fld id="{D94C73EA-6511-43BA-8A37-8BC4C53C86F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2419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35535207-2EA1-40F2-9F02-2C64801AF65E}" type="datetimeFigureOut">
              <a:rPr lang="hr-HR" smtClean="0">
                <a:solidFill>
                  <a:prstClr val="black">
                    <a:tint val="75000"/>
                  </a:prstClr>
                </a:solidFill>
              </a:rPr>
              <a:pPr/>
              <a:t>8.4.2014</a:t>
            </a:fld>
            <a:endParaRPr lang="hr-HR">
              <a:solidFill>
                <a:prstClr val="black">
                  <a:tint val="75000"/>
                </a:prstClr>
              </a:solidFill>
            </a:endParaRPr>
          </a:p>
        </p:txBody>
      </p:sp>
      <p:sp>
        <p:nvSpPr>
          <p:cNvPr id="4" name="Footer Placeholder 3"/>
          <p:cNvSpPr>
            <a:spLocks noGrp="1"/>
          </p:cNvSpPr>
          <p:nvPr>
            <p:ph type="ftr" sz="quarter" idx="11"/>
          </p:nvPr>
        </p:nvSpPr>
        <p:spPr/>
        <p:txBody>
          <a:bodyPr/>
          <a:lstStyle/>
          <a:p>
            <a:endParaRPr lang="hr-HR">
              <a:solidFill>
                <a:prstClr val="black">
                  <a:tint val="75000"/>
                </a:prstClr>
              </a:solidFill>
            </a:endParaRPr>
          </a:p>
        </p:txBody>
      </p:sp>
      <p:sp>
        <p:nvSpPr>
          <p:cNvPr id="5" name="Slide Number Placeholder 4"/>
          <p:cNvSpPr>
            <a:spLocks noGrp="1"/>
          </p:cNvSpPr>
          <p:nvPr>
            <p:ph type="sldNum" sz="quarter" idx="12"/>
          </p:nvPr>
        </p:nvSpPr>
        <p:spPr/>
        <p:txBody>
          <a:bodyPr/>
          <a:lstStyle/>
          <a:p>
            <a:fld id="{D94C73EA-6511-43BA-8A37-8BC4C53C86F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103125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535207-2EA1-40F2-9F02-2C64801AF65E}" type="datetimeFigureOut">
              <a:rPr lang="hr-HR" smtClean="0">
                <a:solidFill>
                  <a:prstClr val="black">
                    <a:tint val="75000"/>
                  </a:prstClr>
                </a:solidFill>
              </a:rPr>
              <a:pPr/>
              <a:t>8.4.2014</a:t>
            </a:fld>
            <a:endParaRPr lang="hr-HR">
              <a:solidFill>
                <a:prstClr val="black">
                  <a:tint val="75000"/>
                </a:prstClr>
              </a:solidFill>
            </a:endParaRPr>
          </a:p>
        </p:txBody>
      </p:sp>
      <p:sp>
        <p:nvSpPr>
          <p:cNvPr id="3" name="Footer Placeholder 2"/>
          <p:cNvSpPr>
            <a:spLocks noGrp="1"/>
          </p:cNvSpPr>
          <p:nvPr>
            <p:ph type="ftr" sz="quarter" idx="11"/>
          </p:nvPr>
        </p:nvSpPr>
        <p:spPr/>
        <p:txBody>
          <a:bodyPr/>
          <a:lstStyle/>
          <a:p>
            <a:endParaRPr lang="hr-HR">
              <a:solidFill>
                <a:prstClr val="black">
                  <a:tint val="75000"/>
                </a:prstClr>
              </a:solidFill>
            </a:endParaRPr>
          </a:p>
        </p:txBody>
      </p:sp>
      <p:sp>
        <p:nvSpPr>
          <p:cNvPr id="4" name="Slide Number Placeholder 3"/>
          <p:cNvSpPr>
            <a:spLocks noGrp="1"/>
          </p:cNvSpPr>
          <p:nvPr>
            <p:ph type="sldNum" sz="quarter" idx="12"/>
          </p:nvPr>
        </p:nvSpPr>
        <p:spPr/>
        <p:txBody>
          <a:bodyPr/>
          <a:lstStyle/>
          <a:p>
            <a:fld id="{D94C73EA-6511-43BA-8A37-8BC4C53C86F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4224108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3" y="301113"/>
            <a:ext cx="3516488" cy="1281483"/>
          </a:xfrm>
        </p:spPr>
        <p:txBody>
          <a:bodyPr anchor="b"/>
          <a:lstStyle>
            <a:lvl1pPr algn="l">
              <a:defRPr sz="2300" b="1"/>
            </a:lvl1pPr>
          </a:lstStyle>
          <a:p>
            <a:r>
              <a:rPr lang="en-US" smtClean="0"/>
              <a:t>Click to edit Master title style</a:t>
            </a:r>
            <a:endParaRPr lang="hr-HR"/>
          </a:p>
        </p:txBody>
      </p:sp>
      <p:sp>
        <p:nvSpPr>
          <p:cNvPr id="3" name="Content Placeholder 2"/>
          <p:cNvSpPr>
            <a:spLocks noGrp="1"/>
          </p:cNvSpPr>
          <p:nvPr>
            <p:ph idx="1"/>
          </p:nvPr>
        </p:nvSpPr>
        <p:spPr>
          <a:xfrm>
            <a:off x="4178960" y="301114"/>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534433" y="1582597"/>
            <a:ext cx="3516488" cy="5173200"/>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535207-2EA1-40F2-9F02-2C64801AF65E}" type="datetimeFigureOut">
              <a:rPr lang="hr-HR" smtClean="0">
                <a:solidFill>
                  <a:prstClr val="black">
                    <a:tint val="75000"/>
                  </a:prstClr>
                </a:solidFill>
              </a:rPr>
              <a:pPr/>
              <a:t>8.4.2014</a:t>
            </a:fld>
            <a:endParaRPr lang="hr-HR">
              <a:solidFill>
                <a:prstClr val="black">
                  <a:tint val="75000"/>
                </a:prstClr>
              </a:solidFill>
            </a:endParaRPr>
          </a:p>
        </p:txBody>
      </p:sp>
      <p:sp>
        <p:nvSpPr>
          <p:cNvPr id="6" name="Footer Placeholder 5"/>
          <p:cNvSpPr>
            <a:spLocks noGrp="1"/>
          </p:cNvSpPr>
          <p:nvPr>
            <p:ph type="ftr" sz="quarter" idx="11"/>
          </p:nvPr>
        </p:nvSpPr>
        <p:spPr/>
        <p:txBody>
          <a:bodyPr/>
          <a:lstStyle/>
          <a:p>
            <a:endParaRPr lang="hr-HR">
              <a:solidFill>
                <a:prstClr val="black">
                  <a:tint val="75000"/>
                </a:prstClr>
              </a:solidFill>
            </a:endParaRPr>
          </a:p>
        </p:txBody>
      </p:sp>
      <p:sp>
        <p:nvSpPr>
          <p:cNvPr id="7" name="Slide Number Placeholder 6"/>
          <p:cNvSpPr>
            <a:spLocks noGrp="1"/>
          </p:cNvSpPr>
          <p:nvPr>
            <p:ph type="sldNum" sz="quarter" idx="12"/>
          </p:nvPr>
        </p:nvSpPr>
        <p:spPr/>
        <p:txBody>
          <a:bodyPr/>
          <a:lstStyle/>
          <a:p>
            <a:fld id="{D94C73EA-6511-43BA-8A37-8BC4C53C86F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112576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Content Placeholder 2"/>
          <p:cNvSpPr>
            <a:spLocks noGrp="1"/>
          </p:cNvSpPr>
          <p:nvPr>
            <p:ph idx="1"/>
          </p:nvPr>
        </p:nvSpPr>
        <p:spPr/>
        <p:txBody>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6214E9-FCD7-48FF-9BE5-2E7BE6B17BB2}" type="datetime1">
              <a:rPr lang="en-US"/>
              <a:pPr>
                <a:defRPr/>
              </a:pPr>
              <a:t>4/8/2014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sr-Latn-CS"/>
          </a:p>
        </p:txBody>
      </p:sp>
      <p:sp>
        <p:nvSpPr>
          <p:cNvPr id="6" name="Slide Number Placeholder 5"/>
          <p:cNvSpPr>
            <a:spLocks noGrp="1"/>
          </p:cNvSpPr>
          <p:nvPr>
            <p:ph type="sldNum" sz="quarter" idx="12"/>
          </p:nvPr>
        </p:nvSpPr>
        <p:spPr/>
        <p:txBody>
          <a:bodyPr/>
          <a:lstStyle>
            <a:lvl1pPr>
              <a:defRPr/>
            </a:lvl1pPr>
          </a:lstStyle>
          <a:p>
            <a:pPr>
              <a:defRPr/>
            </a:pPr>
            <a:fld id="{870DA843-FFBA-452C-958A-184B81D92D3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5"/>
            <a:ext cx="6413183" cy="624986"/>
          </a:xfrm>
        </p:spPr>
        <p:txBody>
          <a:bodyPr anchor="b"/>
          <a:lstStyle>
            <a:lvl1pPr algn="l">
              <a:defRPr sz="2300" b="1"/>
            </a:lvl1pPr>
          </a:lstStyle>
          <a:p>
            <a:r>
              <a:rPr lang="en-US" smtClean="0"/>
              <a:t>Click to edit Master title style</a:t>
            </a:r>
            <a:endParaRPr lang="hr-HR"/>
          </a:p>
        </p:txBody>
      </p:sp>
      <p:sp>
        <p:nvSpPr>
          <p:cNvPr id="3" name="Picture Placeholder 2"/>
          <p:cNvSpPr>
            <a:spLocks noGrp="1"/>
          </p:cNvSpPr>
          <p:nvPr>
            <p:ph type="pic" idx="1"/>
          </p:nvPr>
        </p:nvSpPr>
        <p:spPr>
          <a:xfrm>
            <a:off x="2095048" y="675755"/>
            <a:ext cx="6413183" cy="4537710"/>
          </a:xfrm>
        </p:spPr>
        <p:txBody>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endParaRPr lang="hr-HR"/>
          </a:p>
        </p:txBody>
      </p:sp>
      <p:sp>
        <p:nvSpPr>
          <p:cNvPr id="4" name="Text Placeholder 3"/>
          <p:cNvSpPr>
            <a:spLocks noGrp="1"/>
          </p:cNvSpPr>
          <p:nvPr>
            <p:ph type="body" sz="half" idx="2"/>
          </p:nvPr>
        </p:nvSpPr>
        <p:spPr>
          <a:xfrm>
            <a:off x="2095048" y="5918981"/>
            <a:ext cx="6413183" cy="887584"/>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535207-2EA1-40F2-9F02-2C64801AF65E}" type="datetimeFigureOut">
              <a:rPr lang="hr-HR" smtClean="0">
                <a:solidFill>
                  <a:prstClr val="black">
                    <a:tint val="75000"/>
                  </a:prstClr>
                </a:solidFill>
              </a:rPr>
              <a:pPr/>
              <a:t>8.4.2014</a:t>
            </a:fld>
            <a:endParaRPr lang="hr-HR">
              <a:solidFill>
                <a:prstClr val="black">
                  <a:tint val="75000"/>
                </a:prstClr>
              </a:solidFill>
            </a:endParaRPr>
          </a:p>
        </p:txBody>
      </p:sp>
      <p:sp>
        <p:nvSpPr>
          <p:cNvPr id="6" name="Footer Placeholder 5"/>
          <p:cNvSpPr>
            <a:spLocks noGrp="1"/>
          </p:cNvSpPr>
          <p:nvPr>
            <p:ph type="ftr" sz="quarter" idx="11"/>
          </p:nvPr>
        </p:nvSpPr>
        <p:spPr/>
        <p:txBody>
          <a:bodyPr/>
          <a:lstStyle/>
          <a:p>
            <a:endParaRPr lang="hr-HR">
              <a:solidFill>
                <a:prstClr val="black">
                  <a:tint val="75000"/>
                </a:prstClr>
              </a:solidFill>
            </a:endParaRPr>
          </a:p>
        </p:txBody>
      </p:sp>
      <p:sp>
        <p:nvSpPr>
          <p:cNvPr id="7" name="Slide Number Placeholder 6"/>
          <p:cNvSpPr>
            <a:spLocks noGrp="1"/>
          </p:cNvSpPr>
          <p:nvPr>
            <p:ph type="sldNum" sz="quarter" idx="12"/>
          </p:nvPr>
        </p:nvSpPr>
        <p:spPr/>
        <p:txBody>
          <a:bodyPr/>
          <a:lstStyle/>
          <a:p>
            <a:fld id="{D94C73EA-6511-43BA-8A37-8BC4C53C86F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505456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35535207-2EA1-40F2-9F02-2C64801AF65E}" type="datetimeFigureOut">
              <a:rPr lang="hr-HR" smtClean="0">
                <a:solidFill>
                  <a:prstClr val="black">
                    <a:tint val="75000"/>
                  </a:prstClr>
                </a:solidFill>
              </a:rPr>
              <a:pPr/>
              <a:t>8.4.2014</a:t>
            </a:fld>
            <a:endParaRPr lang="hr-HR">
              <a:solidFill>
                <a:prstClr val="black">
                  <a:tint val="75000"/>
                </a:prstClr>
              </a:solidFill>
            </a:endParaRPr>
          </a:p>
        </p:txBody>
      </p:sp>
      <p:sp>
        <p:nvSpPr>
          <p:cNvPr id="5" name="Footer Placeholder 4"/>
          <p:cNvSpPr>
            <a:spLocks noGrp="1"/>
          </p:cNvSpPr>
          <p:nvPr>
            <p:ph type="ftr" sz="quarter" idx="11"/>
          </p:nvPr>
        </p:nvSpPr>
        <p:spPr/>
        <p:txBody>
          <a:bodyPr/>
          <a:lstStyle/>
          <a:p>
            <a:endParaRPr lang="hr-HR">
              <a:solidFill>
                <a:prstClr val="black">
                  <a:tint val="75000"/>
                </a:prstClr>
              </a:solidFill>
            </a:endParaRPr>
          </a:p>
        </p:txBody>
      </p:sp>
      <p:sp>
        <p:nvSpPr>
          <p:cNvPr id="6" name="Slide Number Placeholder 5"/>
          <p:cNvSpPr>
            <a:spLocks noGrp="1"/>
          </p:cNvSpPr>
          <p:nvPr>
            <p:ph type="sldNum" sz="quarter" idx="12"/>
          </p:nvPr>
        </p:nvSpPr>
        <p:spPr/>
        <p:txBody>
          <a:bodyPr/>
          <a:lstStyle/>
          <a:p>
            <a:fld id="{D94C73EA-6511-43BA-8A37-8BC4C53C86F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87407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9262" y="302865"/>
            <a:ext cx="2404944" cy="6452932"/>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534432" y="302865"/>
            <a:ext cx="7036687" cy="64529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35535207-2EA1-40F2-9F02-2C64801AF65E}" type="datetimeFigureOut">
              <a:rPr lang="hr-HR" smtClean="0">
                <a:solidFill>
                  <a:prstClr val="black">
                    <a:tint val="75000"/>
                  </a:prstClr>
                </a:solidFill>
              </a:rPr>
              <a:pPr/>
              <a:t>8.4.2014</a:t>
            </a:fld>
            <a:endParaRPr lang="hr-HR">
              <a:solidFill>
                <a:prstClr val="black">
                  <a:tint val="75000"/>
                </a:prstClr>
              </a:solidFill>
            </a:endParaRPr>
          </a:p>
        </p:txBody>
      </p:sp>
      <p:sp>
        <p:nvSpPr>
          <p:cNvPr id="5" name="Footer Placeholder 4"/>
          <p:cNvSpPr>
            <a:spLocks noGrp="1"/>
          </p:cNvSpPr>
          <p:nvPr>
            <p:ph type="ftr" sz="quarter" idx="11"/>
          </p:nvPr>
        </p:nvSpPr>
        <p:spPr/>
        <p:txBody>
          <a:bodyPr/>
          <a:lstStyle/>
          <a:p>
            <a:endParaRPr lang="hr-HR">
              <a:solidFill>
                <a:prstClr val="black">
                  <a:tint val="75000"/>
                </a:prstClr>
              </a:solidFill>
            </a:endParaRPr>
          </a:p>
        </p:txBody>
      </p:sp>
      <p:sp>
        <p:nvSpPr>
          <p:cNvPr id="6" name="Slide Number Placeholder 5"/>
          <p:cNvSpPr>
            <a:spLocks noGrp="1"/>
          </p:cNvSpPr>
          <p:nvPr>
            <p:ph type="sldNum" sz="quarter" idx="12"/>
          </p:nvPr>
        </p:nvSpPr>
        <p:spPr/>
        <p:txBody>
          <a:bodyPr/>
          <a:lstStyle/>
          <a:p>
            <a:fld id="{D94C73EA-6511-43BA-8A37-8BC4C53C86F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027312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600" b="1" cap="all"/>
            </a:lvl1pPr>
          </a:lstStyle>
          <a:p>
            <a:r>
              <a:rPr lang="ta-IN" smtClean="0"/>
              <a:t>Click to edit Master title style</a:t>
            </a:r>
            <a:endParaRPr lang="en-US"/>
          </a:p>
        </p:txBody>
      </p:sp>
      <p:sp>
        <p:nvSpPr>
          <p:cNvPr id="3" name="Text Placeholder 2"/>
          <p:cNvSpPr>
            <a:spLocks noGrp="1"/>
          </p:cNvSpPr>
          <p:nvPr>
            <p:ph type="body" idx="1"/>
          </p:nvPr>
        </p:nvSpPr>
        <p:spPr>
          <a:xfrm>
            <a:off x="844329" y="3205460"/>
            <a:ext cx="9085342" cy="1654373"/>
          </a:xfrm>
        </p:spPr>
        <p:txBody>
          <a:bodyPr anchor="b"/>
          <a:lstStyle>
            <a:lvl1pPr marL="0" indent="0">
              <a:buNone/>
              <a:defRPr sz="2300">
                <a:solidFill>
                  <a:schemeClr val="tx1">
                    <a:tint val="75000"/>
                  </a:schemeClr>
                </a:solidFill>
              </a:defRPr>
            </a:lvl1pPr>
            <a:lvl2pPr marL="521373" indent="0">
              <a:buNone/>
              <a:defRPr sz="2100">
                <a:solidFill>
                  <a:schemeClr val="tx1">
                    <a:tint val="75000"/>
                  </a:schemeClr>
                </a:solidFill>
              </a:defRPr>
            </a:lvl2pPr>
            <a:lvl3pPr marL="1042744" indent="0">
              <a:buNone/>
              <a:defRPr sz="1800">
                <a:solidFill>
                  <a:schemeClr val="tx1">
                    <a:tint val="75000"/>
                  </a:schemeClr>
                </a:solidFill>
              </a:defRPr>
            </a:lvl3pPr>
            <a:lvl4pPr marL="1564117" indent="0">
              <a:buNone/>
              <a:defRPr sz="1600">
                <a:solidFill>
                  <a:schemeClr val="tx1">
                    <a:tint val="75000"/>
                  </a:schemeClr>
                </a:solidFill>
              </a:defRPr>
            </a:lvl4pPr>
            <a:lvl5pPr marL="2085489" indent="0">
              <a:buNone/>
              <a:defRPr sz="1600">
                <a:solidFill>
                  <a:schemeClr val="tx1">
                    <a:tint val="75000"/>
                  </a:schemeClr>
                </a:solidFill>
              </a:defRPr>
            </a:lvl5pPr>
            <a:lvl6pPr marL="2606860" indent="0">
              <a:buNone/>
              <a:defRPr sz="1600">
                <a:solidFill>
                  <a:schemeClr val="tx1">
                    <a:tint val="75000"/>
                  </a:schemeClr>
                </a:solidFill>
              </a:defRPr>
            </a:lvl6pPr>
            <a:lvl7pPr marL="3128233" indent="0">
              <a:buNone/>
              <a:defRPr sz="1600">
                <a:solidFill>
                  <a:schemeClr val="tx1">
                    <a:tint val="75000"/>
                  </a:schemeClr>
                </a:solidFill>
              </a:defRPr>
            </a:lvl7pPr>
            <a:lvl8pPr marL="3649605" indent="0">
              <a:buNone/>
              <a:defRPr sz="1600">
                <a:solidFill>
                  <a:schemeClr val="tx1">
                    <a:tint val="75000"/>
                  </a:schemeClr>
                </a:solidFill>
              </a:defRPr>
            </a:lvl8pPr>
            <a:lvl9pPr marL="4170977" indent="0">
              <a:buNone/>
              <a:defRPr sz="1600">
                <a:solidFill>
                  <a:schemeClr val="tx1">
                    <a:tint val="75000"/>
                  </a:schemeClr>
                </a:solidFill>
              </a:defRPr>
            </a:lvl9pPr>
          </a:lstStyle>
          <a:p>
            <a:pPr lvl="0"/>
            <a:r>
              <a:rPr lang="ta-IN"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CAC126-595B-40EE-B691-A9D0AC037363}" type="datetime1">
              <a:rPr lang="en-US"/>
              <a:pPr>
                <a:defRPr/>
              </a:pPr>
              <a:t>4/8/2014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sr-Latn-CS"/>
          </a:p>
        </p:txBody>
      </p:sp>
      <p:sp>
        <p:nvSpPr>
          <p:cNvPr id="6" name="Slide Number Placeholder 5"/>
          <p:cNvSpPr>
            <a:spLocks noGrp="1"/>
          </p:cNvSpPr>
          <p:nvPr>
            <p:ph type="sldNum" sz="quarter" idx="12"/>
          </p:nvPr>
        </p:nvSpPr>
        <p:spPr/>
        <p:txBody>
          <a:bodyPr/>
          <a:lstStyle>
            <a:lvl1pPr>
              <a:defRPr/>
            </a:lvl1pPr>
          </a:lstStyle>
          <a:p>
            <a:pPr>
              <a:defRPr/>
            </a:pPr>
            <a:fld id="{0567F275-571C-40E8-81F1-BE26858B62F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Content Placeholder 2"/>
          <p:cNvSpPr>
            <a:spLocks noGrp="1"/>
          </p:cNvSpPr>
          <p:nvPr>
            <p:ph sz="half" idx="1"/>
          </p:nvPr>
        </p:nvSpPr>
        <p:spPr>
          <a:xfrm>
            <a:off x="625362"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Content Placeholder 3"/>
          <p:cNvSpPr>
            <a:spLocks noGrp="1"/>
          </p:cNvSpPr>
          <p:nvPr>
            <p:ph sz="half" idx="2"/>
          </p:nvPr>
        </p:nvSpPr>
        <p:spPr>
          <a:xfrm>
            <a:off x="6335247"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DA519D9-554F-4D64-9D9C-FE7A702792B2}" type="datetime1">
              <a:rPr lang="en-US"/>
              <a:pPr>
                <a:defRPr/>
              </a:pPr>
              <a:t>4/8/2014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sr-Latn-CS"/>
          </a:p>
        </p:txBody>
      </p:sp>
      <p:sp>
        <p:nvSpPr>
          <p:cNvPr id="7" name="Slide Number Placeholder 5"/>
          <p:cNvSpPr>
            <a:spLocks noGrp="1"/>
          </p:cNvSpPr>
          <p:nvPr>
            <p:ph type="sldNum" sz="quarter" idx="12"/>
          </p:nvPr>
        </p:nvSpPr>
        <p:spPr/>
        <p:txBody>
          <a:bodyPr/>
          <a:lstStyle>
            <a:lvl1pPr>
              <a:defRPr/>
            </a:lvl1pPr>
          </a:lstStyle>
          <a:p>
            <a:pPr>
              <a:defRPr/>
            </a:pPr>
            <a:fld id="{24BCC516-2324-4F71-A126-A40F92D76F7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6"/>
            <a:ext cx="9619774" cy="1260475"/>
          </a:xfrm>
        </p:spPr>
        <p:txBody>
          <a:bodyPr/>
          <a:lstStyle>
            <a:lvl1pPr>
              <a:defRPr/>
            </a:lvl1pPr>
          </a:lstStyle>
          <a:p>
            <a:r>
              <a:rPr lang="ta-IN" smtClean="0"/>
              <a:t>Click to edit Master title style</a:t>
            </a:r>
            <a:endParaRPr lang="en-US"/>
          </a:p>
        </p:txBody>
      </p:sp>
      <p:sp>
        <p:nvSpPr>
          <p:cNvPr id="3" name="Text Placeholder 2"/>
          <p:cNvSpPr>
            <a:spLocks noGrp="1"/>
          </p:cNvSpPr>
          <p:nvPr>
            <p:ph type="body" idx="1"/>
          </p:nvPr>
        </p:nvSpPr>
        <p:spPr>
          <a:xfrm>
            <a:off x="534432" y="1692890"/>
            <a:ext cx="4722671" cy="705515"/>
          </a:xfrm>
        </p:spPr>
        <p:txBody>
          <a:bodyPr anchor="b"/>
          <a:lstStyle>
            <a:lvl1pPr marL="0" indent="0">
              <a:buNone/>
              <a:defRPr sz="2700" b="1"/>
            </a:lvl1pPr>
            <a:lvl2pPr marL="521373" indent="0">
              <a:buNone/>
              <a:defRPr sz="2300" b="1"/>
            </a:lvl2pPr>
            <a:lvl3pPr marL="1042744" indent="0">
              <a:buNone/>
              <a:defRPr sz="2100" b="1"/>
            </a:lvl3pPr>
            <a:lvl4pPr marL="1564117" indent="0">
              <a:buNone/>
              <a:defRPr sz="1800" b="1"/>
            </a:lvl4pPr>
            <a:lvl5pPr marL="2085489" indent="0">
              <a:buNone/>
              <a:defRPr sz="1800" b="1"/>
            </a:lvl5pPr>
            <a:lvl6pPr marL="2606860" indent="0">
              <a:buNone/>
              <a:defRPr sz="1800" b="1"/>
            </a:lvl6pPr>
            <a:lvl7pPr marL="3128233" indent="0">
              <a:buNone/>
              <a:defRPr sz="1800" b="1"/>
            </a:lvl7pPr>
            <a:lvl8pPr marL="3649605" indent="0">
              <a:buNone/>
              <a:defRPr sz="1800" b="1"/>
            </a:lvl8pPr>
            <a:lvl9pPr marL="4170977" indent="0">
              <a:buNone/>
              <a:defRPr sz="1800" b="1"/>
            </a:lvl9pPr>
          </a:lstStyle>
          <a:p>
            <a:pPr lvl="0"/>
            <a:r>
              <a:rPr lang="ta-IN" smtClean="0"/>
              <a:t>Click to edit Master text styles</a:t>
            </a:r>
          </a:p>
        </p:txBody>
      </p:sp>
      <p:sp>
        <p:nvSpPr>
          <p:cNvPr id="4" name="Content Placeholder 3"/>
          <p:cNvSpPr>
            <a:spLocks noGrp="1"/>
          </p:cNvSpPr>
          <p:nvPr>
            <p:ph sz="half" idx="2"/>
          </p:nvPr>
        </p:nvSpPr>
        <p:spPr>
          <a:xfrm>
            <a:off x="534432" y="2398405"/>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5" name="Text Placeholder 4"/>
          <p:cNvSpPr>
            <a:spLocks noGrp="1"/>
          </p:cNvSpPr>
          <p:nvPr>
            <p:ph type="body" sz="quarter" idx="3"/>
          </p:nvPr>
        </p:nvSpPr>
        <p:spPr>
          <a:xfrm>
            <a:off x="5429680" y="1692890"/>
            <a:ext cx="4724526" cy="705515"/>
          </a:xfrm>
        </p:spPr>
        <p:txBody>
          <a:bodyPr anchor="b"/>
          <a:lstStyle>
            <a:lvl1pPr marL="0" indent="0">
              <a:buNone/>
              <a:defRPr sz="2700" b="1"/>
            </a:lvl1pPr>
            <a:lvl2pPr marL="521373" indent="0">
              <a:buNone/>
              <a:defRPr sz="2300" b="1"/>
            </a:lvl2pPr>
            <a:lvl3pPr marL="1042744" indent="0">
              <a:buNone/>
              <a:defRPr sz="2100" b="1"/>
            </a:lvl3pPr>
            <a:lvl4pPr marL="1564117" indent="0">
              <a:buNone/>
              <a:defRPr sz="1800" b="1"/>
            </a:lvl4pPr>
            <a:lvl5pPr marL="2085489" indent="0">
              <a:buNone/>
              <a:defRPr sz="1800" b="1"/>
            </a:lvl5pPr>
            <a:lvl6pPr marL="2606860" indent="0">
              <a:buNone/>
              <a:defRPr sz="1800" b="1"/>
            </a:lvl6pPr>
            <a:lvl7pPr marL="3128233" indent="0">
              <a:buNone/>
              <a:defRPr sz="1800" b="1"/>
            </a:lvl7pPr>
            <a:lvl8pPr marL="3649605" indent="0">
              <a:buNone/>
              <a:defRPr sz="1800" b="1"/>
            </a:lvl8pPr>
            <a:lvl9pPr marL="4170977" indent="0">
              <a:buNone/>
              <a:defRPr sz="1800" b="1"/>
            </a:lvl9pPr>
          </a:lstStyle>
          <a:p>
            <a:pPr lvl="0"/>
            <a:r>
              <a:rPr lang="ta-IN" smtClean="0"/>
              <a:t>Click to edit Master text styles</a:t>
            </a:r>
          </a:p>
        </p:txBody>
      </p:sp>
      <p:sp>
        <p:nvSpPr>
          <p:cNvPr id="6" name="Content Placeholder 5"/>
          <p:cNvSpPr>
            <a:spLocks noGrp="1"/>
          </p:cNvSpPr>
          <p:nvPr>
            <p:ph sz="quarter" idx="4"/>
          </p:nvPr>
        </p:nvSpPr>
        <p:spPr>
          <a:xfrm>
            <a:off x="5429680" y="2398405"/>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109F27-69F1-4844-8867-C5E185277C46}" type="datetime1">
              <a:rPr lang="en-US"/>
              <a:pPr>
                <a:defRPr/>
              </a:pPr>
              <a:t>4/8/2014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sr-Latn-CS"/>
          </a:p>
        </p:txBody>
      </p:sp>
      <p:sp>
        <p:nvSpPr>
          <p:cNvPr id="9" name="Slide Number Placeholder 5"/>
          <p:cNvSpPr>
            <a:spLocks noGrp="1"/>
          </p:cNvSpPr>
          <p:nvPr>
            <p:ph type="sldNum" sz="quarter" idx="12"/>
          </p:nvPr>
        </p:nvSpPr>
        <p:spPr/>
        <p:txBody>
          <a:bodyPr/>
          <a:lstStyle>
            <a:lvl1pPr>
              <a:defRPr/>
            </a:lvl1pPr>
          </a:lstStyle>
          <a:p>
            <a:pPr>
              <a:defRPr/>
            </a:pPr>
            <a:fld id="{1CA9BD4E-3AC8-4BDB-8CA0-F4F194C3B8E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2E9F22A-1BFB-43F6-B526-572BDA1D0F8A}" type="datetime1">
              <a:rPr lang="en-US"/>
              <a:pPr>
                <a:defRPr/>
              </a:pPr>
              <a:t>4/8/2014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sr-Latn-CS"/>
          </a:p>
        </p:txBody>
      </p:sp>
      <p:sp>
        <p:nvSpPr>
          <p:cNvPr id="5" name="Slide Number Placeholder 5"/>
          <p:cNvSpPr>
            <a:spLocks noGrp="1"/>
          </p:cNvSpPr>
          <p:nvPr>
            <p:ph type="sldNum" sz="quarter" idx="12"/>
          </p:nvPr>
        </p:nvSpPr>
        <p:spPr/>
        <p:txBody>
          <a:bodyPr/>
          <a:lstStyle>
            <a:lvl1pPr>
              <a:defRPr/>
            </a:lvl1pPr>
          </a:lstStyle>
          <a:p>
            <a:pPr>
              <a:defRPr/>
            </a:pPr>
            <a:fld id="{22145B51-A418-4D7D-96D1-1600820A411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B2C3E47-124C-4847-AC25-C30BA958BC82}" type="datetime1">
              <a:rPr lang="en-US"/>
              <a:pPr>
                <a:defRPr/>
              </a:pPr>
              <a:t>4/8/2014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sr-Latn-CS"/>
          </a:p>
        </p:txBody>
      </p:sp>
      <p:sp>
        <p:nvSpPr>
          <p:cNvPr id="4" name="Slide Number Placeholder 5"/>
          <p:cNvSpPr>
            <a:spLocks noGrp="1"/>
          </p:cNvSpPr>
          <p:nvPr>
            <p:ph type="sldNum" sz="quarter" idx="12"/>
          </p:nvPr>
        </p:nvSpPr>
        <p:spPr/>
        <p:txBody>
          <a:bodyPr/>
          <a:lstStyle>
            <a:lvl1pPr>
              <a:defRPr/>
            </a:lvl1pPr>
          </a:lstStyle>
          <a:p>
            <a:pPr>
              <a:defRPr/>
            </a:pPr>
            <a:fld id="{DBB59BB9-2736-48E1-A572-217B15F821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4" y="301113"/>
            <a:ext cx="3516488" cy="1281483"/>
          </a:xfrm>
        </p:spPr>
        <p:txBody>
          <a:bodyPr anchor="b"/>
          <a:lstStyle>
            <a:lvl1pPr algn="l">
              <a:defRPr sz="2300" b="1"/>
            </a:lvl1pPr>
          </a:lstStyle>
          <a:p>
            <a:r>
              <a:rPr lang="ta-IN" smtClean="0"/>
              <a:t>Click to edit Master title style</a:t>
            </a:r>
            <a:endParaRPr lang="en-US"/>
          </a:p>
        </p:txBody>
      </p:sp>
      <p:sp>
        <p:nvSpPr>
          <p:cNvPr id="3" name="Content Placeholder 2"/>
          <p:cNvSpPr>
            <a:spLocks noGrp="1"/>
          </p:cNvSpPr>
          <p:nvPr>
            <p:ph idx="1"/>
          </p:nvPr>
        </p:nvSpPr>
        <p:spPr>
          <a:xfrm>
            <a:off x="4178960" y="301115"/>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Text Placeholder 3"/>
          <p:cNvSpPr>
            <a:spLocks noGrp="1"/>
          </p:cNvSpPr>
          <p:nvPr>
            <p:ph type="body" sz="half" idx="2"/>
          </p:nvPr>
        </p:nvSpPr>
        <p:spPr>
          <a:xfrm>
            <a:off x="534434" y="1582598"/>
            <a:ext cx="3516488" cy="5173200"/>
          </a:xfrm>
        </p:spPr>
        <p:txBody>
          <a:bodyPr/>
          <a:lstStyle>
            <a:lvl1pPr marL="0" indent="0">
              <a:buNone/>
              <a:defRPr sz="1600"/>
            </a:lvl1pPr>
            <a:lvl2pPr marL="521373" indent="0">
              <a:buNone/>
              <a:defRPr sz="1400"/>
            </a:lvl2pPr>
            <a:lvl3pPr marL="1042744" indent="0">
              <a:buNone/>
              <a:defRPr sz="1100"/>
            </a:lvl3pPr>
            <a:lvl4pPr marL="1564117" indent="0">
              <a:buNone/>
              <a:defRPr sz="1000"/>
            </a:lvl4pPr>
            <a:lvl5pPr marL="2085489" indent="0">
              <a:buNone/>
              <a:defRPr sz="1000"/>
            </a:lvl5pPr>
            <a:lvl6pPr marL="2606860" indent="0">
              <a:buNone/>
              <a:defRPr sz="1000"/>
            </a:lvl6pPr>
            <a:lvl7pPr marL="3128233" indent="0">
              <a:buNone/>
              <a:defRPr sz="1000"/>
            </a:lvl7pPr>
            <a:lvl8pPr marL="3649605" indent="0">
              <a:buNone/>
              <a:defRPr sz="1000"/>
            </a:lvl8pPr>
            <a:lvl9pPr marL="4170977" indent="0">
              <a:buNone/>
              <a:defRPr sz="1000"/>
            </a:lvl9pPr>
          </a:lstStyle>
          <a:p>
            <a:pPr lvl="0"/>
            <a:r>
              <a:rPr lang="ta-IN"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49BE98-4A04-4E65-A07A-FC86EDDC0BE2}" type="datetime1">
              <a:rPr lang="en-US"/>
              <a:pPr>
                <a:defRPr/>
              </a:pPr>
              <a:t>4/8/2014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sr-Latn-CS"/>
          </a:p>
        </p:txBody>
      </p:sp>
      <p:sp>
        <p:nvSpPr>
          <p:cNvPr id="7" name="Slide Number Placeholder 5"/>
          <p:cNvSpPr>
            <a:spLocks noGrp="1"/>
          </p:cNvSpPr>
          <p:nvPr>
            <p:ph type="sldNum" sz="quarter" idx="12"/>
          </p:nvPr>
        </p:nvSpPr>
        <p:spPr/>
        <p:txBody>
          <a:bodyPr/>
          <a:lstStyle>
            <a:lvl1pPr>
              <a:defRPr/>
            </a:lvl1pPr>
          </a:lstStyle>
          <a:p>
            <a:pPr>
              <a:defRPr/>
            </a:pPr>
            <a:fld id="{25DFD764-FEF7-4801-8B8A-9E4BAED6158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9" y="5293995"/>
            <a:ext cx="6413183" cy="624986"/>
          </a:xfrm>
        </p:spPr>
        <p:txBody>
          <a:bodyPr anchor="b"/>
          <a:lstStyle>
            <a:lvl1pPr algn="l">
              <a:defRPr sz="2300" b="1"/>
            </a:lvl1pPr>
          </a:lstStyle>
          <a:p>
            <a:r>
              <a:rPr lang="ta-IN" smtClean="0"/>
              <a:t>Click to edit Master title style</a:t>
            </a:r>
            <a:endParaRPr lang="en-US"/>
          </a:p>
        </p:txBody>
      </p:sp>
      <p:sp>
        <p:nvSpPr>
          <p:cNvPr id="3" name="Picture Placeholder 2"/>
          <p:cNvSpPr>
            <a:spLocks noGrp="1"/>
          </p:cNvSpPr>
          <p:nvPr>
            <p:ph type="pic" idx="1"/>
          </p:nvPr>
        </p:nvSpPr>
        <p:spPr>
          <a:xfrm>
            <a:off x="2095049" y="675755"/>
            <a:ext cx="6413183" cy="4537710"/>
          </a:xfrm>
        </p:spPr>
        <p:txBody>
          <a:bodyPr rtlCol="0">
            <a:normAutofit/>
          </a:bodyPr>
          <a:lstStyle>
            <a:lvl1pPr marL="0" indent="0">
              <a:buNone/>
              <a:defRPr sz="3600"/>
            </a:lvl1pPr>
            <a:lvl2pPr marL="521373" indent="0">
              <a:buNone/>
              <a:defRPr sz="3200"/>
            </a:lvl2pPr>
            <a:lvl3pPr marL="1042744" indent="0">
              <a:buNone/>
              <a:defRPr sz="2700"/>
            </a:lvl3pPr>
            <a:lvl4pPr marL="1564117" indent="0">
              <a:buNone/>
              <a:defRPr sz="2300"/>
            </a:lvl4pPr>
            <a:lvl5pPr marL="2085489" indent="0">
              <a:buNone/>
              <a:defRPr sz="2300"/>
            </a:lvl5pPr>
            <a:lvl6pPr marL="2606860" indent="0">
              <a:buNone/>
              <a:defRPr sz="2300"/>
            </a:lvl6pPr>
            <a:lvl7pPr marL="3128233" indent="0">
              <a:buNone/>
              <a:defRPr sz="2300"/>
            </a:lvl7pPr>
            <a:lvl8pPr marL="3649605" indent="0">
              <a:buNone/>
              <a:defRPr sz="2300"/>
            </a:lvl8pPr>
            <a:lvl9pPr marL="4170977" indent="0">
              <a:buNone/>
              <a:defRPr sz="2300"/>
            </a:lvl9pPr>
          </a:lstStyle>
          <a:p>
            <a:pPr lvl="0"/>
            <a:endParaRPr lang="en-US" noProof="0" smtClean="0"/>
          </a:p>
        </p:txBody>
      </p:sp>
      <p:sp>
        <p:nvSpPr>
          <p:cNvPr id="4" name="Text Placeholder 3"/>
          <p:cNvSpPr>
            <a:spLocks noGrp="1"/>
          </p:cNvSpPr>
          <p:nvPr>
            <p:ph type="body" sz="half" idx="2"/>
          </p:nvPr>
        </p:nvSpPr>
        <p:spPr>
          <a:xfrm>
            <a:off x="2095049" y="5918981"/>
            <a:ext cx="6413183" cy="887584"/>
          </a:xfrm>
        </p:spPr>
        <p:txBody>
          <a:bodyPr/>
          <a:lstStyle>
            <a:lvl1pPr marL="0" indent="0">
              <a:buNone/>
              <a:defRPr sz="1600"/>
            </a:lvl1pPr>
            <a:lvl2pPr marL="521373" indent="0">
              <a:buNone/>
              <a:defRPr sz="1400"/>
            </a:lvl2pPr>
            <a:lvl3pPr marL="1042744" indent="0">
              <a:buNone/>
              <a:defRPr sz="1100"/>
            </a:lvl3pPr>
            <a:lvl4pPr marL="1564117" indent="0">
              <a:buNone/>
              <a:defRPr sz="1000"/>
            </a:lvl4pPr>
            <a:lvl5pPr marL="2085489" indent="0">
              <a:buNone/>
              <a:defRPr sz="1000"/>
            </a:lvl5pPr>
            <a:lvl6pPr marL="2606860" indent="0">
              <a:buNone/>
              <a:defRPr sz="1000"/>
            </a:lvl6pPr>
            <a:lvl7pPr marL="3128233" indent="0">
              <a:buNone/>
              <a:defRPr sz="1000"/>
            </a:lvl7pPr>
            <a:lvl8pPr marL="3649605" indent="0">
              <a:buNone/>
              <a:defRPr sz="1000"/>
            </a:lvl8pPr>
            <a:lvl9pPr marL="4170977" indent="0">
              <a:buNone/>
              <a:defRPr sz="1000"/>
            </a:lvl9pPr>
          </a:lstStyle>
          <a:p>
            <a:pPr lvl="0"/>
            <a:r>
              <a:rPr lang="ta-IN"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B83C57-4522-472B-8B5C-4EF62DFFC3E0}" type="datetime1">
              <a:rPr lang="en-US"/>
              <a:pPr>
                <a:defRPr/>
              </a:pPr>
              <a:t>4/8/2014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sr-Latn-CS"/>
          </a:p>
        </p:txBody>
      </p:sp>
      <p:sp>
        <p:nvSpPr>
          <p:cNvPr id="7" name="Slide Number Placeholder 5"/>
          <p:cNvSpPr>
            <a:spLocks noGrp="1"/>
          </p:cNvSpPr>
          <p:nvPr>
            <p:ph type="sldNum" sz="quarter" idx="12"/>
          </p:nvPr>
        </p:nvSpPr>
        <p:spPr/>
        <p:txBody>
          <a:bodyPr/>
          <a:lstStyle>
            <a:lvl1pPr>
              <a:defRPr/>
            </a:lvl1pPr>
          </a:lstStyle>
          <a:p>
            <a:pPr>
              <a:defRPr/>
            </a:pPr>
            <a:fld id="{E48CB845-00D1-4021-98E7-0951A038D9D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4989" y="303213"/>
            <a:ext cx="9618663" cy="1260475"/>
          </a:xfrm>
          <a:prstGeom prst="rect">
            <a:avLst/>
          </a:prstGeom>
          <a:noFill/>
          <a:ln w="9525">
            <a:noFill/>
            <a:miter lim="800000"/>
            <a:headEnd/>
            <a:tailEnd/>
          </a:ln>
        </p:spPr>
        <p:txBody>
          <a:bodyPr vert="horz" wrap="square" lIns="104274" tIns="52138" rIns="104274" bIns="52138" numCol="1" anchor="ctr" anchorCtr="0" compatLnSpc="1">
            <a:prstTxWarp prst="textNoShape">
              <a:avLst/>
            </a:prstTxWarp>
          </a:bodyPr>
          <a:lstStyle/>
          <a:p>
            <a:pPr lvl="0"/>
            <a:r>
              <a:rPr lang="ta-IN" smtClean="0"/>
              <a:t>Click to edit Master title style</a:t>
            </a:r>
            <a:endParaRPr lang="en-US" smtClean="0"/>
          </a:p>
        </p:txBody>
      </p:sp>
      <p:sp>
        <p:nvSpPr>
          <p:cNvPr id="1027" name="Text Placeholder 2"/>
          <p:cNvSpPr>
            <a:spLocks noGrp="1"/>
          </p:cNvSpPr>
          <p:nvPr>
            <p:ph type="body" idx="1"/>
          </p:nvPr>
        </p:nvSpPr>
        <p:spPr bwMode="auto">
          <a:xfrm>
            <a:off x="534989" y="1765301"/>
            <a:ext cx="9618663" cy="4991101"/>
          </a:xfrm>
          <a:prstGeom prst="rect">
            <a:avLst/>
          </a:prstGeom>
          <a:noFill/>
          <a:ln w="9525">
            <a:noFill/>
            <a:miter lim="800000"/>
            <a:headEnd/>
            <a:tailEnd/>
          </a:ln>
        </p:spPr>
        <p:txBody>
          <a:bodyPr vert="horz" wrap="square" lIns="104274" tIns="52138" rIns="104274" bIns="52138" numCol="1" anchor="t" anchorCtr="0" compatLnSpc="1">
            <a:prstTxWarp prst="textNoShape">
              <a:avLst/>
            </a:prstTxWarp>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smtClean="0"/>
          </a:p>
        </p:txBody>
      </p:sp>
      <p:sp>
        <p:nvSpPr>
          <p:cNvPr id="4" name="Date Placeholder 3"/>
          <p:cNvSpPr>
            <a:spLocks noGrp="1"/>
          </p:cNvSpPr>
          <p:nvPr>
            <p:ph type="dt" sz="half" idx="2"/>
          </p:nvPr>
        </p:nvSpPr>
        <p:spPr>
          <a:xfrm>
            <a:off x="534988" y="7010400"/>
            <a:ext cx="2493962" cy="401638"/>
          </a:xfrm>
          <a:prstGeom prst="rect">
            <a:avLst/>
          </a:prstGeom>
        </p:spPr>
        <p:txBody>
          <a:bodyPr vert="horz" wrap="square" lIns="104274" tIns="52138" rIns="104274" bIns="52138" numCol="1" anchor="ctr" anchorCtr="0" compatLnSpc="1">
            <a:prstTxWarp prst="textNoShape">
              <a:avLst/>
            </a:prstTxWarp>
          </a:bodyPr>
          <a:lstStyle>
            <a:lvl1pPr>
              <a:defRPr sz="1400">
                <a:solidFill>
                  <a:srgbClr val="898989"/>
                </a:solidFill>
                <a:latin typeface="Calibri" charset="0"/>
              </a:defRPr>
            </a:lvl1pPr>
          </a:lstStyle>
          <a:p>
            <a:pPr>
              <a:defRPr/>
            </a:pPr>
            <a:fld id="{884446C2-A2FC-4D18-91FB-D829B5CC6F9C}" type="datetime1">
              <a:rPr lang="en-US"/>
              <a:pPr>
                <a:defRPr/>
              </a:pPr>
              <a:t>4/8/2014</a:t>
            </a:fld>
            <a:endParaRPr lang="en-US"/>
          </a:p>
        </p:txBody>
      </p:sp>
      <p:sp>
        <p:nvSpPr>
          <p:cNvPr id="5" name="Footer Placeholder 4"/>
          <p:cNvSpPr>
            <a:spLocks noGrp="1"/>
          </p:cNvSpPr>
          <p:nvPr>
            <p:ph type="ftr" sz="quarter" idx="3"/>
          </p:nvPr>
        </p:nvSpPr>
        <p:spPr>
          <a:xfrm>
            <a:off x="3651250" y="7010400"/>
            <a:ext cx="3386138" cy="401638"/>
          </a:xfrm>
          <a:prstGeom prst="rect">
            <a:avLst/>
          </a:prstGeom>
        </p:spPr>
        <p:txBody>
          <a:bodyPr vert="horz" wrap="square" lIns="104274" tIns="52138" rIns="104274" bIns="52138" numCol="1" anchor="ctr" anchorCtr="0" compatLnSpc="1">
            <a:prstTxWarp prst="textNoShape">
              <a:avLst/>
            </a:prstTxWarp>
          </a:bodyPr>
          <a:lstStyle>
            <a:lvl1pPr algn="ctr">
              <a:defRPr sz="1400">
                <a:solidFill>
                  <a:srgbClr val="898989"/>
                </a:solidFill>
                <a:latin typeface="Calibri" charset="0"/>
              </a:defRPr>
            </a:lvl1pPr>
          </a:lstStyle>
          <a:p>
            <a:pPr>
              <a:defRPr/>
            </a:pPr>
            <a:endParaRPr lang="sr-Latn-CS"/>
          </a:p>
        </p:txBody>
      </p:sp>
      <p:sp>
        <p:nvSpPr>
          <p:cNvPr id="6" name="Slide Number Placeholder 5"/>
          <p:cNvSpPr>
            <a:spLocks noGrp="1"/>
          </p:cNvSpPr>
          <p:nvPr>
            <p:ph type="sldNum" sz="quarter" idx="4"/>
          </p:nvPr>
        </p:nvSpPr>
        <p:spPr>
          <a:xfrm>
            <a:off x="7659688" y="7010400"/>
            <a:ext cx="2493962" cy="401638"/>
          </a:xfrm>
          <a:prstGeom prst="rect">
            <a:avLst/>
          </a:prstGeom>
        </p:spPr>
        <p:txBody>
          <a:bodyPr vert="horz" wrap="square" lIns="104274" tIns="52138" rIns="104274" bIns="52138" numCol="1" anchor="ctr" anchorCtr="0" compatLnSpc="1">
            <a:prstTxWarp prst="textNoShape">
              <a:avLst/>
            </a:prstTxWarp>
          </a:bodyPr>
          <a:lstStyle>
            <a:lvl1pPr algn="r">
              <a:defRPr sz="1400">
                <a:solidFill>
                  <a:srgbClr val="898989"/>
                </a:solidFill>
                <a:latin typeface="Calibri" charset="0"/>
              </a:defRPr>
            </a:lvl1pPr>
          </a:lstStyle>
          <a:p>
            <a:pPr>
              <a:defRPr/>
            </a:pPr>
            <a:fld id="{5B8CF5F8-636F-4CEA-AEF3-A8E93EFFA0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20636" rtl="0" eaLnBrk="0" fontAlgn="base" hangingPunct="0">
        <a:spcBef>
          <a:spcPct val="0"/>
        </a:spcBef>
        <a:spcAft>
          <a:spcPct val="0"/>
        </a:spcAft>
        <a:defRPr sz="5000" kern="1200">
          <a:solidFill>
            <a:schemeClr val="tx1"/>
          </a:solidFill>
          <a:latin typeface="+mj-lt"/>
          <a:ea typeface="ＭＳ Ｐゴシック" charset="-128"/>
          <a:cs typeface="+mj-cs"/>
        </a:defRPr>
      </a:lvl1pPr>
      <a:lvl2pPr algn="ctr" defTabSz="520636" rtl="0" eaLnBrk="0" fontAlgn="base" hangingPunct="0">
        <a:spcBef>
          <a:spcPct val="0"/>
        </a:spcBef>
        <a:spcAft>
          <a:spcPct val="0"/>
        </a:spcAft>
        <a:defRPr sz="5000">
          <a:solidFill>
            <a:schemeClr val="tx1"/>
          </a:solidFill>
          <a:latin typeface="Calibri" charset="0"/>
          <a:ea typeface="ＭＳ Ｐゴシック" charset="-128"/>
        </a:defRPr>
      </a:lvl2pPr>
      <a:lvl3pPr algn="ctr" defTabSz="520636" rtl="0" eaLnBrk="0" fontAlgn="base" hangingPunct="0">
        <a:spcBef>
          <a:spcPct val="0"/>
        </a:spcBef>
        <a:spcAft>
          <a:spcPct val="0"/>
        </a:spcAft>
        <a:defRPr sz="5000">
          <a:solidFill>
            <a:schemeClr val="tx1"/>
          </a:solidFill>
          <a:latin typeface="Calibri" charset="0"/>
          <a:ea typeface="ＭＳ Ｐゴシック" charset="-128"/>
        </a:defRPr>
      </a:lvl3pPr>
      <a:lvl4pPr algn="ctr" defTabSz="520636" rtl="0" eaLnBrk="0" fontAlgn="base" hangingPunct="0">
        <a:spcBef>
          <a:spcPct val="0"/>
        </a:spcBef>
        <a:spcAft>
          <a:spcPct val="0"/>
        </a:spcAft>
        <a:defRPr sz="5000">
          <a:solidFill>
            <a:schemeClr val="tx1"/>
          </a:solidFill>
          <a:latin typeface="Calibri" charset="0"/>
          <a:ea typeface="ＭＳ Ｐゴシック" charset="-128"/>
        </a:defRPr>
      </a:lvl4pPr>
      <a:lvl5pPr algn="ctr" defTabSz="520636" rtl="0" eaLnBrk="0" fontAlgn="base" hangingPunct="0">
        <a:spcBef>
          <a:spcPct val="0"/>
        </a:spcBef>
        <a:spcAft>
          <a:spcPct val="0"/>
        </a:spcAft>
        <a:defRPr sz="5000">
          <a:solidFill>
            <a:schemeClr val="tx1"/>
          </a:solidFill>
          <a:latin typeface="Calibri" charset="0"/>
          <a:ea typeface="ＭＳ Ｐゴシック" charset="-128"/>
        </a:defRPr>
      </a:lvl5pPr>
      <a:lvl6pPr marL="457143" algn="ctr" defTabSz="520636" rtl="0" fontAlgn="base">
        <a:spcBef>
          <a:spcPct val="0"/>
        </a:spcBef>
        <a:spcAft>
          <a:spcPct val="0"/>
        </a:spcAft>
        <a:defRPr sz="5000">
          <a:solidFill>
            <a:schemeClr val="tx1"/>
          </a:solidFill>
          <a:latin typeface="Calibri" charset="0"/>
          <a:ea typeface="ＭＳ Ｐゴシック" charset="-128"/>
        </a:defRPr>
      </a:lvl6pPr>
      <a:lvl7pPr marL="914286" algn="ctr" defTabSz="520636" rtl="0" fontAlgn="base">
        <a:spcBef>
          <a:spcPct val="0"/>
        </a:spcBef>
        <a:spcAft>
          <a:spcPct val="0"/>
        </a:spcAft>
        <a:defRPr sz="5000">
          <a:solidFill>
            <a:schemeClr val="tx1"/>
          </a:solidFill>
          <a:latin typeface="Calibri" charset="0"/>
          <a:ea typeface="ＭＳ Ｐゴシック" charset="-128"/>
        </a:defRPr>
      </a:lvl7pPr>
      <a:lvl8pPr marL="1371431" algn="ctr" defTabSz="520636" rtl="0" fontAlgn="base">
        <a:spcBef>
          <a:spcPct val="0"/>
        </a:spcBef>
        <a:spcAft>
          <a:spcPct val="0"/>
        </a:spcAft>
        <a:defRPr sz="5000">
          <a:solidFill>
            <a:schemeClr val="tx1"/>
          </a:solidFill>
          <a:latin typeface="Calibri" charset="0"/>
          <a:ea typeface="ＭＳ Ｐゴシック" charset="-128"/>
        </a:defRPr>
      </a:lvl8pPr>
      <a:lvl9pPr marL="1828574" algn="ctr" defTabSz="520636" rtl="0" fontAlgn="base">
        <a:spcBef>
          <a:spcPct val="0"/>
        </a:spcBef>
        <a:spcAft>
          <a:spcPct val="0"/>
        </a:spcAft>
        <a:defRPr sz="5000">
          <a:solidFill>
            <a:schemeClr val="tx1"/>
          </a:solidFill>
          <a:latin typeface="Calibri" charset="0"/>
          <a:ea typeface="ＭＳ Ｐゴシック" charset="-128"/>
        </a:defRPr>
      </a:lvl9pPr>
    </p:titleStyle>
    <p:bodyStyle>
      <a:lvl1pPr marL="390476" indent="-390476" algn="l" defTabSz="520636" rtl="0" eaLnBrk="0" fontAlgn="base" hangingPunct="0">
        <a:spcBef>
          <a:spcPct val="20000"/>
        </a:spcBef>
        <a:spcAft>
          <a:spcPct val="0"/>
        </a:spcAft>
        <a:buFont typeface="Arial" charset="0"/>
        <a:buChar char="•"/>
        <a:defRPr sz="3600" kern="1200">
          <a:solidFill>
            <a:schemeClr val="tx1"/>
          </a:solidFill>
          <a:latin typeface="+mn-lt"/>
          <a:ea typeface="ＭＳ Ｐゴシック" charset="-128"/>
          <a:cs typeface="+mn-cs"/>
        </a:defRPr>
      </a:lvl1pPr>
      <a:lvl2pPr marL="846033" indent="-325397" algn="l" defTabSz="520636"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2pPr>
      <a:lvl3pPr marL="1303176" indent="-260318" algn="l" defTabSz="520636" rtl="0" eaLnBrk="0" fontAlgn="base" hangingPunct="0">
        <a:spcBef>
          <a:spcPct val="20000"/>
        </a:spcBef>
        <a:spcAft>
          <a:spcPct val="0"/>
        </a:spcAft>
        <a:buFont typeface="Arial" charset="0"/>
        <a:buChar char="•"/>
        <a:defRPr sz="2700" kern="1200">
          <a:solidFill>
            <a:schemeClr val="tx1"/>
          </a:solidFill>
          <a:latin typeface="+mn-lt"/>
          <a:ea typeface="ＭＳ Ｐゴシック" charset="-128"/>
          <a:cs typeface="+mn-cs"/>
        </a:defRPr>
      </a:lvl3pPr>
      <a:lvl4pPr marL="1823812" indent="-260318" algn="l" defTabSz="520636" rtl="0" eaLnBrk="0" fontAlgn="base" hangingPunct="0">
        <a:spcBef>
          <a:spcPct val="20000"/>
        </a:spcBef>
        <a:spcAft>
          <a:spcPct val="0"/>
        </a:spcAft>
        <a:buFont typeface="Arial" charset="0"/>
        <a:buChar char="–"/>
        <a:defRPr sz="2300" kern="1200">
          <a:solidFill>
            <a:schemeClr val="tx1"/>
          </a:solidFill>
          <a:latin typeface="+mn-lt"/>
          <a:ea typeface="ＭＳ Ｐゴシック" charset="-128"/>
          <a:cs typeface="+mn-cs"/>
        </a:defRPr>
      </a:lvl4pPr>
      <a:lvl5pPr marL="2346035" indent="-260318" algn="l" defTabSz="520636" rtl="0" eaLnBrk="0" fontAlgn="base" hangingPunct="0">
        <a:spcBef>
          <a:spcPct val="20000"/>
        </a:spcBef>
        <a:spcAft>
          <a:spcPct val="0"/>
        </a:spcAft>
        <a:buFont typeface="Arial" charset="0"/>
        <a:buChar char="»"/>
        <a:defRPr sz="2300" kern="1200">
          <a:solidFill>
            <a:schemeClr val="tx1"/>
          </a:solidFill>
          <a:latin typeface="+mn-lt"/>
          <a:ea typeface="ＭＳ Ｐゴシック" charset="-128"/>
          <a:cs typeface="+mn-cs"/>
        </a:defRPr>
      </a:lvl5pPr>
      <a:lvl6pPr marL="2867547" indent="-260685" algn="l" defTabSz="521373" rtl="0" eaLnBrk="1" latinLnBrk="0" hangingPunct="1">
        <a:spcBef>
          <a:spcPct val="20000"/>
        </a:spcBef>
        <a:buFont typeface="Arial"/>
        <a:buChar char="•"/>
        <a:defRPr sz="2300" kern="1200">
          <a:solidFill>
            <a:schemeClr val="tx1"/>
          </a:solidFill>
          <a:latin typeface="+mn-lt"/>
          <a:ea typeface="+mn-ea"/>
          <a:cs typeface="+mn-cs"/>
        </a:defRPr>
      </a:lvl6pPr>
      <a:lvl7pPr marL="3388919" indent="-260685" algn="l" defTabSz="521373" rtl="0" eaLnBrk="1" latinLnBrk="0" hangingPunct="1">
        <a:spcBef>
          <a:spcPct val="20000"/>
        </a:spcBef>
        <a:buFont typeface="Arial"/>
        <a:buChar char="•"/>
        <a:defRPr sz="2300" kern="1200">
          <a:solidFill>
            <a:schemeClr val="tx1"/>
          </a:solidFill>
          <a:latin typeface="+mn-lt"/>
          <a:ea typeface="+mn-ea"/>
          <a:cs typeface="+mn-cs"/>
        </a:defRPr>
      </a:lvl7pPr>
      <a:lvl8pPr marL="3910291" indent="-260685" algn="l" defTabSz="521373" rtl="0" eaLnBrk="1" latinLnBrk="0" hangingPunct="1">
        <a:spcBef>
          <a:spcPct val="20000"/>
        </a:spcBef>
        <a:buFont typeface="Arial"/>
        <a:buChar char="•"/>
        <a:defRPr sz="2300" kern="1200">
          <a:solidFill>
            <a:schemeClr val="tx1"/>
          </a:solidFill>
          <a:latin typeface="+mn-lt"/>
          <a:ea typeface="+mn-ea"/>
          <a:cs typeface="+mn-cs"/>
        </a:defRPr>
      </a:lvl8pPr>
      <a:lvl9pPr marL="4431663" indent="-260685" algn="l" defTabSz="521373"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373" rtl="0" eaLnBrk="1" latinLnBrk="0" hangingPunct="1">
        <a:defRPr sz="2100" kern="1200">
          <a:solidFill>
            <a:schemeClr val="tx1"/>
          </a:solidFill>
          <a:latin typeface="+mn-lt"/>
          <a:ea typeface="+mn-ea"/>
          <a:cs typeface="+mn-cs"/>
        </a:defRPr>
      </a:lvl1pPr>
      <a:lvl2pPr marL="521373" algn="l" defTabSz="521373" rtl="0" eaLnBrk="1" latinLnBrk="0" hangingPunct="1">
        <a:defRPr sz="2100" kern="1200">
          <a:solidFill>
            <a:schemeClr val="tx1"/>
          </a:solidFill>
          <a:latin typeface="+mn-lt"/>
          <a:ea typeface="+mn-ea"/>
          <a:cs typeface="+mn-cs"/>
        </a:defRPr>
      </a:lvl2pPr>
      <a:lvl3pPr marL="1042744" algn="l" defTabSz="521373" rtl="0" eaLnBrk="1" latinLnBrk="0" hangingPunct="1">
        <a:defRPr sz="2100" kern="1200">
          <a:solidFill>
            <a:schemeClr val="tx1"/>
          </a:solidFill>
          <a:latin typeface="+mn-lt"/>
          <a:ea typeface="+mn-ea"/>
          <a:cs typeface="+mn-cs"/>
        </a:defRPr>
      </a:lvl3pPr>
      <a:lvl4pPr marL="1564117" algn="l" defTabSz="521373" rtl="0" eaLnBrk="1" latinLnBrk="0" hangingPunct="1">
        <a:defRPr sz="2100" kern="1200">
          <a:solidFill>
            <a:schemeClr val="tx1"/>
          </a:solidFill>
          <a:latin typeface="+mn-lt"/>
          <a:ea typeface="+mn-ea"/>
          <a:cs typeface="+mn-cs"/>
        </a:defRPr>
      </a:lvl4pPr>
      <a:lvl5pPr marL="2085489" algn="l" defTabSz="521373" rtl="0" eaLnBrk="1" latinLnBrk="0" hangingPunct="1">
        <a:defRPr sz="2100" kern="1200">
          <a:solidFill>
            <a:schemeClr val="tx1"/>
          </a:solidFill>
          <a:latin typeface="+mn-lt"/>
          <a:ea typeface="+mn-ea"/>
          <a:cs typeface="+mn-cs"/>
        </a:defRPr>
      </a:lvl5pPr>
      <a:lvl6pPr marL="2606860" algn="l" defTabSz="521373" rtl="0" eaLnBrk="1" latinLnBrk="0" hangingPunct="1">
        <a:defRPr sz="2100" kern="1200">
          <a:solidFill>
            <a:schemeClr val="tx1"/>
          </a:solidFill>
          <a:latin typeface="+mn-lt"/>
          <a:ea typeface="+mn-ea"/>
          <a:cs typeface="+mn-cs"/>
        </a:defRPr>
      </a:lvl6pPr>
      <a:lvl7pPr marL="3128233" algn="l" defTabSz="521373" rtl="0" eaLnBrk="1" latinLnBrk="0" hangingPunct="1">
        <a:defRPr sz="2100" kern="1200">
          <a:solidFill>
            <a:schemeClr val="tx1"/>
          </a:solidFill>
          <a:latin typeface="+mn-lt"/>
          <a:ea typeface="+mn-ea"/>
          <a:cs typeface="+mn-cs"/>
        </a:defRPr>
      </a:lvl7pPr>
      <a:lvl8pPr marL="3649605" algn="l" defTabSz="521373" rtl="0" eaLnBrk="1" latinLnBrk="0" hangingPunct="1">
        <a:defRPr sz="2100" kern="1200">
          <a:solidFill>
            <a:schemeClr val="tx1"/>
          </a:solidFill>
          <a:latin typeface="+mn-lt"/>
          <a:ea typeface="+mn-ea"/>
          <a:cs typeface="+mn-cs"/>
        </a:defRPr>
      </a:lvl8pPr>
      <a:lvl9pPr marL="4170977" algn="l" defTabSz="521373"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5"/>
            <a:ext cx="9619774" cy="1260475"/>
          </a:xfrm>
          <a:prstGeom prst="rect">
            <a:avLst/>
          </a:prstGeom>
        </p:spPr>
        <p:txBody>
          <a:bodyPr vert="horz" lIns="104287" tIns="52144" rIns="104287" bIns="52144"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534432" y="1764666"/>
            <a:ext cx="9619774" cy="4991131"/>
          </a:xfrm>
          <a:prstGeom prst="rect">
            <a:avLst/>
          </a:prstGeom>
        </p:spPr>
        <p:txBody>
          <a:bodyPr vert="horz" lIns="104287" tIns="52144" rIns="104287" bIns="521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534432" y="7009642"/>
            <a:ext cx="2494016" cy="402652"/>
          </a:xfrm>
          <a:prstGeom prst="rect">
            <a:avLst/>
          </a:prstGeom>
        </p:spPr>
        <p:txBody>
          <a:bodyPr vert="horz" lIns="104287" tIns="52144" rIns="104287" bIns="52144" rtlCol="0" anchor="ctr"/>
          <a:lstStyle>
            <a:lvl1pPr algn="l">
              <a:defRPr sz="1400">
                <a:solidFill>
                  <a:schemeClr val="tx1">
                    <a:tint val="75000"/>
                  </a:schemeClr>
                </a:solidFill>
              </a:defRPr>
            </a:lvl1pPr>
          </a:lstStyle>
          <a:p>
            <a:pPr defTabSz="1042873" fontAlgn="auto">
              <a:spcBef>
                <a:spcPts val="0"/>
              </a:spcBef>
              <a:spcAft>
                <a:spcPts val="0"/>
              </a:spcAft>
            </a:pPr>
            <a:fld id="{35535207-2EA1-40F2-9F02-2C64801AF65E}" type="datetimeFigureOut">
              <a:rPr lang="hr-HR" smtClean="0">
                <a:solidFill>
                  <a:prstClr val="black">
                    <a:tint val="75000"/>
                  </a:prstClr>
                </a:solidFill>
                <a:latin typeface="Calibri"/>
              </a:rPr>
              <a:pPr defTabSz="1042873" fontAlgn="auto">
                <a:spcBef>
                  <a:spcPts val="0"/>
                </a:spcBef>
                <a:spcAft>
                  <a:spcPts val="0"/>
                </a:spcAft>
              </a:pPr>
              <a:t>8.4.2014</a:t>
            </a:fld>
            <a:endParaRPr lang="hr-HR">
              <a:solidFill>
                <a:prstClr val="black">
                  <a:tint val="75000"/>
                </a:prstClr>
              </a:solidFill>
              <a:latin typeface="Calibri"/>
            </a:endParaRPr>
          </a:p>
        </p:txBody>
      </p:sp>
      <p:sp>
        <p:nvSpPr>
          <p:cNvPr id="5" name="Footer Placeholder 4"/>
          <p:cNvSpPr>
            <a:spLocks noGrp="1"/>
          </p:cNvSpPr>
          <p:nvPr>
            <p:ph type="ftr" sz="quarter" idx="3"/>
          </p:nvPr>
        </p:nvSpPr>
        <p:spPr>
          <a:xfrm>
            <a:off x="3651952" y="7009642"/>
            <a:ext cx="3384735" cy="402652"/>
          </a:xfrm>
          <a:prstGeom prst="rect">
            <a:avLst/>
          </a:prstGeom>
        </p:spPr>
        <p:txBody>
          <a:bodyPr vert="horz" lIns="104287" tIns="52144" rIns="104287" bIns="52144" rtlCol="0" anchor="ctr"/>
          <a:lstStyle>
            <a:lvl1pPr algn="ctr">
              <a:defRPr sz="1400">
                <a:solidFill>
                  <a:schemeClr val="tx1">
                    <a:tint val="75000"/>
                  </a:schemeClr>
                </a:solidFill>
              </a:defRPr>
            </a:lvl1pPr>
          </a:lstStyle>
          <a:p>
            <a:pPr defTabSz="1042873" fontAlgn="auto">
              <a:spcBef>
                <a:spcPts val="0"/>
              </a:spcBef>
              <a:spcAft>
                <a:spcPts val="0"/>
              </a:spcAft>
            </a:pPr>
            <a:endParaRPr lang="hr-HR">
              <a:solidFill>
                <a:prstClr val="black">
                  <a:tint val="75000"/>
                </a:prstClr>
              </a:solidFill>
              <a:latin typeface="Calibri"/>
            </a:endParaRPr>
          </a:p>
        </p:txBody>
      </p:sp>
      <p:sp>
        <p:nvSpPr>
          <p:cNvPr id="6" name="Slide Number Placeholder 5"/>
          <p:cNvSpPr>
            <a:spLocks noGrp="1"/>
          </p:cNvSpPr>
          <p:nvPr>
            <p:ph type="sldNum" sz="quarter" idx="4"/>
          </p:nvPr>
        </p:nvSpPr>
        <p:spPr>
          <a:xfrm>
            <a:off x="7660190" y="7009642"/>
            <a:ext cx="2494016" cy="402652"/>
          </a:xfrm>
          <a:prstGeom prst="rect">
            <a:avLst/>
          </a:prstGeom>
        </p:spPr>
        <p:txBody>
          <a:bodyPr vert="horz" lIns="104287" tIns="52144" rIns="104287" bIns="52144" rtlCol="0" anchor="ctr"/>
          <a:lstStyle>
            <a:lvl1pPr algn="r">
              <a:defRPr sz="1400">
                <a:solidFill>
                  <a:schemeClr val="tx1">
                    <a:tint val="75000"/>
                  </a:schemeClr>
                </a:solidFill>
              </a:defRPr>
            </a:lvl1pPr>
          </a:lstStyle>
          <a:p>
            <a:pPr defTabSz="1042873" fontAlgn="auto">
              <a:spcBef>
                <a:spcPts val="0"/>
              </a:spcBef>
              <a:spcAft>
                <a:spcPts val="0"/>
              </a:spcAft>
            </a:pPr>
            <a:fld id="{D94C73EA-6511-43BA-8A37-8BC4C53C86FB}" type="slidenum">
              <a:rPr lang="hr-HR" smtClean="0">
                <a:solidFill>
                  <a:prstClr val="black">
                    <a:tint val="75000"/>
                  </a:prstClr>
                </a:solidFill>
                <a:latin typeface="Calibri"/>
              </a:rPr>
              <a:pPr defTabSz="1042873" fontAlgn="auto">
                <a:spcBef>
                  <a:spcPts val="0"/>
                </a:spcBef>
                <a:spcAft>
                  <a:spcPts val="0"/>
                </a:spcAft>
              </a:pPr>
              <a:t>‹#›</a:t>
            </a:fld>
            <a:endParaRPr lang="hr-HR">
              <a:solidFill>
                <a:prstClr val="black">
                  <a:tint val="75000"/>
                </a:prstClr>
              </a:solidFill>
              <a:latin typeface="Calibri"/>
            </a:endParaRPr>
          </a:p>
        </p:txBody>
      </p:sp>
    </p:spTree>
    <p:extLst>
      <p:ext uri="{BB962C8B-B14F-4D97-AF65-F5344CB8AC3E}">
        <p14:creationId xmlns:p14="http://schemas.microsoft.com/office/powerpoint/2010/main" val="1470000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042873"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104287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47334" indent="-325898" algn="l" defTabSz="104287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592" indent="-260718" algn="l" defTabSz="1042873"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028" indent="-260718" algn="l" defTabSz="104287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465" indent="-260718" algn="l" defTabSz="104287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7901" indent="-260718" algn="l" defTabSz="104287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338" indent="-260718" algn="l" defTabSz="104287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0775" indent="-260718" algn="l" defTabSz="104287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211" indent="-260718" algn="l" defTabSz="104287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sr-Latn-RS"/>
      </a:defPPr>
      <a:lvl1pPr marL="0" algn="l" defTabSz="1042873" rtl="0" eaLnBrk="1" latinLnBrk="0" hangingPunct="1">
        <a:defRPr sz="2100" kern="1200">
          <a:solidFill>
            <a:schemeClr val="tx1"/>
          </a:solidFill>
          <a:latin typeface="+mn-lt"/>
          <a:ea typeface="+mn-ea"/>
          <a:cs typeface="+mn-cs"/>
        </a:defRPr>
      </a:lvl1pPr>
      <a:lvl2pPr marL="521437" algn="l" defTabSz="1042873" rtl="0" eaLnBrk="1" latinLnBrk="0" hangingPunct="1">
        <a:defRPr sz="2100" kern="1200">
          <a:solidFill>
            <a:schemeClr val="tx1"/>
          </a:solidFill>
          <a:latin typeface="+mn-lt"/>
          <a:ea typeface="+mn-ea"/>
          <a:cs typeface="+mn-cs"/>
        </a:defRPr>
      </a:lvl2pPr>
      <a:lvl3pPr marL="1042873" algn="l" defTabSz="1042873" rtl="0" eaLnBrk="1" latinLnBrk="0" hangingPunct="1">
        <a:defRPr sz="2100" kern="1200">
          <a:solidFill>
            <a:schemeClr val="tx1"/>
          </a:solidFill>
          <a:latin typeface="+mn-lt"/>
          <a:ea typeface="+mn-ea"/>
          <a:cs typeface="+mn-cs"/>
        </a:defRPr>
      </a:lvl3pPr>
      <a:lvl4pPr marL="1564310" algn="l" defTabSz="1042873" rtl="0" eaLnBrk="1" latinLnBrk="0" hangingPunct="1">
        <a:defRPr sz="2100" kern="1200">
          <a:solidFill>
            <a:schemeClr val="tx1"/>
          </a:solidFill>
          <a:latin typeface="+mn-lt"/>
          <a:ea typeface="+mn-ea"/>
          <a:cs typeface="+mn-cs"/>
        </a:defRPr>
      </a:lvl4pPr>
      <a:lvl5pPr marL="2085746" algn="l" defTabSz="1042873" rtl="0" eaLnBrk="1" latinLnBrk="0" hangingPunct="1">
        <a:defRPr sz="2100" kern="1200">
          <a:solidFill>
            <a:schemeClr val="tx1"/>
          </a:solidFill>
          <a:latin typeface="+mn-lt"/>
          <a:ea typeface="+mn-ea"/>
          <a:cs typeface="+mn-cs"/>
        </a:defRPr>
      </a:lvl5pPr>
      <a:lvl6pPr marL="2607183" algn="l" defTabSz="1042873" rtl="0" eaLnBrk="1" latinLnBrk="0" hangingPunct="1">
        <a:defRPr sz="2100" kern="1200">
          <a:solidFill>
            <a:schemeClr val="tx1"/>
          </a:solidFill>
          <a:latin typeface="+mn-lt"/>
          <a:ea typeface="+mn-ea"/>
          <a:cs typeface="+mn-cs"/>
        </a:defRPr>
      </a:lvl6pPr>
      <a:lvl7pPr marL="3128620" algn="l" defTabSz="1042873" rtl="0" eaLnBrk="1" latinLnBrk="0" hangingPunct="1">
        <a:defRPr sz="2100" kern="1200">
          <a:solidFill>
            <a:schemeClr val="tx1"/>
          </a:solidFill>
          <a:latin typeface="+mn-lt"/>
          <a:ea typeface="+mn-ea"/>
          <a:cs typeface="+mn-cs"/>
        </a:defRPr>
      </a:lvl7pPr>
      <a:lvl8pPr marL="3650056" algn="l" defTabSz="1042873" rtl="0" eaLnBrk="1" latinLnBrk="0" hangingPunct="1">
        <a:defRPr sz="2100" kern="1200">
          <a:solidFill>
            <a:schemeClr val="tx1"/>
          </a:solidFill>
          <a:latin typeface="+mn-lt"/>
          <a:ea typeface="+mn-ea"/>
          <a:cs typeface="+mn-cs"/>
        </a:defRPr>
      </a:lvl8pPr>
      <a:lvl9pPr marL="4171493" algn="l" defTabSz="104287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http://www.mps.h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voda.hr/ipa" TargetMode="External"/><Relationship Id="rId5" Type="http://schemas.openxmlformats.org/officeDocument/2006/relationships/hyperlink" Target="http://www.strukturnifondovi.hr/" TargetMode="External"/><Relationship Id="rId4" Type="http://schemas.openxmlformats.org/officeDocument/2006/relationships/hyperlink" Target="mailto:op-okolis@voda.h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scf-wf.mrrfeu.hr/ap"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http://www.mps.hr/"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hyperlink" Target="http://www.voda.hr/ipa" TargetMode="External"/><Relationship Id="rId5" Type="http://schemas.openxmlformats.org/officeDocument/2006/relationships/hyperlink" Target="http://www.strukturnifondovi.hr/" TargetMode="External"/><Relationship Id="rId4" Type="http://schemas.openxmlformats.org/officeDocument/2006/relationships/hyperlink" Target="mailto:op-okolis@voda.hr"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1648" y="1934063"/>
            <a:ext cx="9085342" cy="4107347"/>
          </a:xfrm>
        </p:spPr>
        <p:txBody>
          <a:bodyPr>
            <a:normAutofit fontScale="90000"/>
          </a:bodyPr>
          <a:lstStyle/>
          <a:p>
            <a:r>
              <a:rPr lang="hr-HR" sz="4400" b="1" i="1" dirty="0" smtClean="0">
                <a:ea typeface="Calibri"/>
                <a:cs typeface="Times New Roman"/>
              </a:rPr>
              <a:t>OPERATIVNI PROGRAM </a:t>
            </a:r>
            <a:br>
              <a:rPr lang="hr-HR" sz="4400" b="1" i="1" dirty="0" smtClean="0">
                <a:ea typeface="Calibri"/>
                <a:cs typeface="Times New Roman"/>
              </a:rPr>
            </a:br>
            <a:r>
              <a:rPr lang="hr-HR" sz="4400" b="1" i="1" dirty="0" smtClean="0">
                <a:ea typeface="Calibri"/>
                <a:cs typeface="Times New Roman"/>
              </a:rPr>
              <a:t>ZAŠTITA OKOLIŠA 2007.-2013.</a:t>
            </a:r>
            <a:br>
              <a:rPr lang="hr-HR" sz="4400" b="1" i="1" dirty="0" smtClean="0">
                <a:ea typeface="Calibri"/>
                <a:cs typeface="Times New Roman"/>
              </a:rPr>
            </a:br>
            <a:r>
              <a:rPr lang="hr-HR" sz="4400" b="1" i="1" dirty="0" smtClean="0">
                <a:ea typeface="Calibri"/>
                <a:cs typeface="Times New Roman"/>
              </a:rPr>
              <a:t/>
            </a:r>
            <a:br>
              <a:rPr lang="hr-HR" sz="4400" b="1" i="1" dirty="0" smtClean="0">
                <a:ea typeface="Calibri"/>
                <a:cs typeface="Times New Roman"/>
              </a:rPr>
            </a:br>
            <a:r>
              <a:rPr lang="hr-HR" sz="2700" b="1" dirty="0" smtClean="0">
                <a:ea typeface="Calibri"/>
                <a:cs typeface="Times New Roman"/>
              </a:rPr>
              <a:t>Informativna </a:t>
            </a:r>
            <a:r>
              <a:rPr lang="hr-HR" sz="2700" b="1" dirty="0">
                <a:ea typeface="Calibri"/>
                <a:cs typeface="Times New Roman"/>
              </a:rPr>
              <a:t>radionica </a:t>
            </a:r>
            <a:r>
              <a:rPr lang="hr-HR" sz="2700" b="1" dirty="0" smtClean="0">
                <a:ea typeface="Calibri"/>
                <a:cs typeface="Times New Roman"/>
              </a:rPr>
              <a:t/>
            </a:r>
            <a:br>
              <a:rPr lang="hr-HR" sz="2700" b="1" dirty="0" smtClean="0">
                <a:ea typeface="Calibri"/>
                <a:cs typeface="Times New Roman"/>
              </a:rPr>
            </a:br>
            <a:r>
              <a:rPr lang="hr-HR" sz="2700" b="1" dirty="0">
                <a:ea typeface="Calibri"/>
                <a:cs typeface="Times New Roman"/>
              </a:rPr>
              <a:t/>
            </a:r>
            <a:br>
              <a:rPr lang="hr-HR" sz="2700" b="1" dirty="0">
                <a:ea typeface="Calibri"/>
                <a:cs typeface="Times New Roman"/>
              </a:rPr>
            </a:br>
            <a:r>
              <a:rPr lang="pl-PL" sz="2700" b="1" i="1" dirty="0">
                <a:ea typeface="Calibri"/>
                <a:cs typeface="Times New Roman"/>
              </a:rPr>
              <a:t>Ograničeni poziv na dostavu prijedloga projekata br. EN.2.1.11</a:t>
            </a:r>
            <a:r>
              <a:rPr lang="pl-PL" sz="2700" b="1" i="1" dirty="0" smtClean="0">
                <a:ea typeface="Calibri"/>
                <a:cs typeface="Times New Roman"/>
              </a:rPr>
              <a:t>. </a:t>
            </a:r>
            <a:r>
              <a:rPr lang="pl-PL" sz="2700" b="1" i="1" dirty="0">
                <a:ea typeface="Calibri"/>
                <a:cs typeface="Times New Roman"/>
              </a:rPr>
              <a:t>- priprema zalihe vodno-komunalnih </a:t>
            </a:r>
            <a:r>
              <a:rPr lang="pl-PL" sz="2700" b="1" i="1" dirty="0" smtClean="0">
                <a:ea typeface="Calibri"/>
                <a:cs typeface="Times New Roman"/>
              </a:rPr>
              <a:t>projekata</a:t>
            </a:r>
            <a:r>
              <a:rPr lang="pl-PL" sz="2700" b="1" i="1" dirty="0">
                <a:ea typeface="Calibri"/>
                <a:cs typeface="Times New Roman"/>
              </a:rPr>
              <a:t/>
            </a:r>
            <a:br>
              <a:rPr lang="pl-PL" sz="2700" b="1" i="1" dirty="0">
                <a:ea typeface="Calibri"/>
                <a:cs typeface="Times New Roman"/>
              </a:rPr>
            </a:br>
            <a:r>
              <a:rPr lang="hr-HR" sz="2300" b="1" i="1" dirty="0">
                <a:ea typeface="Calibri"/>
                <a:cs typeface="Times New Roman"/>
              </a:rPr>
              <a:t/>
            </a:r>
            <a:br>
              <a:rPr lang="hr-HR" sz="2300" b="1" i="1" dirty="0">
                <a:ea typeface="Calibri"/>
                <a:cs typeface="Times New Roman"/>
              </a:rPr>
            </a:br>
            <a:r>
              <a:rPr lang="hr-HR" sz="1800" b="1" i="1" dirty="0">
                <a:ea typeface="Calibri"/>
                <a:cs typeface="Times New Roman"/>
              </a:rPr>
              <a:t/>
            </a:r>
            <a:br>
              <a:rPr lang="hr-HR" sz="1800" b="1" i="1" dirty="0">
                <a:ea typeface="Calibri"/>
                <a:cs typeface="Times New Roman"/>
              </a:rPr>
            </a:br>
            <a:r>
              <a:rPr lang="hr-HR" sz="1800" b="1" dirty="0">
                <a:ea typeface="Calibri"/>
                <a:cs typeface="Times New Roman"/>
              </a:rPr>
              <a:t>Zagreb, </a:t>
            </a:r>
            <a:r>
              <a:rPr lang="hr-HR" sz="1800" b="1" dirty="0" smtClean="0">
                <a:ea typeface="Calibri"/>
                <a:cs typeface="Times New Roman"/>
              </a:rPr>
              <a:t>08. travnja 2014. godine</a:t>
            </a:r>
            <a:endParaRPr lang="hr-HR" sz="1800" b="1" dirty="0">
              <a:ea typeface="Calibri"/>
              <a:cs typeface="Times New Roman"/>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4010" y="687763"/>
            <a:ext cx="2124367" cy="1202353"/>
          </a:xfrm>
          <a:prstGeom prst="rect">
            <a:avLst/>
          </a:prstGeom>
          <a:noFill/>
          <a:ln>
            <a:noFill/>
          </a:ln>
        </p:spPr>
      </p:pic>
      <p:pic>
        <p:nvPicPr>
          <p:cNvPr id="6" name="Picture 5" descr="C:\Users\kherceg\Desktop\flag_yellow_low.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1483" y="927955"/>
            <a:ext cx="1123049" cy="721972"/>
          </a:xfrm>
          <a:prstGeom prst="rect">
            <a:avLst/>
          </a:prstGeom>
          <a:noFill/>
          <a:ln>
            <a:no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4503" y="5894109"/>
            <a:ext cx="694112" cy="1022512"/>
          </a:xfrm>
          <a:prstGeom prst="rect">
            <a:avLst/>
          </a:prstGeom>
        </p:spPr>
      </p:pic>
      <p:pic>
        <p:nvPicPr>
          <p:cNvPr id="3" name="Picture 2" descr="D:\NAPRAVLJENO po datumima\2012 10mj\HrvatskeVode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0530" y="5975134"/>
            <a:ext cx="748227" cy="8604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NAPRAVLJENO po datumima\2014 4mj\logo-opz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4911" y="606380"/>
            <a:ext cx="1021487" cy="1365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384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791" y="0"/>
            <a:ext cx="10683058" cy="7562850"/>
          </a:xfrm>
          <a:prstGeom prst="rect">
            <a:avLst/>
          </a:prstGeom>
          <a:noFill/>
          <a:ln w="9525">
            <a:noFill/>
            <a:miter lim="800000"/>
            <a:headEnd/>
            <a:tailEnd/>
          </a:ln>
        </p:spPr>
      </p:pic>
      <p:sp>
        <p:nvSpPr>
          <p:cNvPr id="5" name="Title 4"/>
          <p:cNvSpPr>
            <a:spLocks noGrp="1"/>
          </p:cNvSpPr>
          <p:nvPr>
            <p:ph type="title"/>
          </p:nvPr>
        </p:nvSpPr>
        <p:spPr>
          <a:xfrm>
            <a:off x="303759" y="829097"/>
            <a:ext cx="9618663" cy="1260475"/>
          </a:xfrm>
        </p:spPr>
        <p:txBody>
          <a:bodyPr/>
          <a:lstStyle/>
          <a:p>
            <a:r>
              <a:rPr lang="hr-HR" sz="3200" dirty="0">
                <a:solidFill>
                  <a:schemeClr val="tx2"/>
                </a:solidFill>
              </a:rPr>
              <a:t>Rokovi za usklađenje s direktivom o pročišćavanju komunalnih otpadnih voda</a:t>
            </a:r>
          </a:p>
        </p:txBody>
      </p:sp>
      <p:graphicFrame>
        <p:nvGraphicFramePr>
          <p:cNvPr id="7" name="Content Placeholder 8"/>
          <p:cNvGraphicFramePr>
            <a:graphicFrameLocks noGrp="1"/>
          </p:cNvGraphicFramePr>
          <p:nvPr>
            <p:ph sz="quarter" idx="4294967295"/>
            <p:extLst>
              <p:ext uri="{D42A27DB-BD31-4B8C-83A1-F6EECF244321}">
                <p14:modId xmlns:p14="http://schemas.microsoft.com/office/powerpoint/2010/main" val="3887032904"/>
              </p:ext>
            </p:extLst>
          </p:nvPr>
        </p:nvGraphicFramePr>
        <p:xfrm>
          <a:off x="521037" y="1981225"/>
          <a:ext cx="9261197" cy="4660523"/>
        </p:xfrm>
        <a:graphic>
          <a:graphicData uri="http://schemas.openxmlformats.org/drawingml/2006/table">
            <a:tbl>
              <a:tblPr/>
              <a:tblGrid>
                <a:gridCol w="1424416"/>
                <a:gridCol w="1439648"/>
                <a:gridCol w="1519192"/>
                <a:gridCol w="1519193"/>
                <a:gridCol w="1359544"/>
                <a:gridCol w="1359544"/>
                <a:gridCol w="639660"/>
              </a:tblGrid>
              <a:tr h="378269">
                <a:tc rowSpan="2">
                  <a:txBody>
                    <a:bodyPr/>
                    <a:lstStyle/>
                    <a:p>
                      <a:pPr algn="just">
                        <a:spcAft>
                          <a:spcPts val="0"/>
                        </a:spcAft>
                      </a:pPr>
                      <a:r>
                        <a:rPr lang="hr-HR" sz="1000" b="1" dirty="0">
                          <a:solidFill>
                            <a:schemeClr val="tx1"/>
                          </a:solidFill>
                          <a:latin typeface="+mn-lt"/>
                          <a:ea typeface="Times New Roman"/>
                          <a:cs typeface="Times New Roman"/>
                        </a:rPr>
                        <a:t>Osjetljivost</a:t>
                      </a:r>
                      <a:endParaRPr lang="hr-HR" sz="900" b="1" dirty="0">
                        <a:solidFill>
                          <a:schemeClr val="tx1"/>
                        </a:solidFill>
                        <a:latin typeface="+mn-lt"/>
                        <a:ea typeface="Times New Roman"/>
                        <a:cs typeface="Times New Roman"/>
                      </a:endParaRPr>
                    </a:p>
                  </a:txBody>
                  <a:tcPr marL="66220" marR="66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5">
                  <a:txBody>
                    <a:bodyPr/>
                    <a:lstStyle/>
                    <a:p>
                      <a:pPr algn="ctr">
                        <a:spcAft>
                          <a:spcPts val="0"/>
                        </a:spcAft>
                      </a:pPr>
                      <a:r>
                        <a:rPr lang="hr-HR" sz="1000" b="1" dirty="0">
                          <a:solidFill>
                            <a:schemeClr val="tx1"/>
                          </a:solidFill>
                          <a:latin typeface="+mn-lt"/>
                          <a:ea typeface="Times New Roman"/>
                          <a:cs typeface="Times New Roman"/>
                        </a:rPr>
                        <a:t>Veličina aglomeracije (ES)</a:t>
                      </a:r>
                      <a:endParaRPr lang="hr-HR" sz="900" b="1" dirty="0">
                        <a:solidFill>
                          <a:schemeClr val="tx1"/>
                        </a:solidFill>
                        <a:latin typeface="+mn-lt"/>
                        <a:ea typeface="Times New Roman"/>
                        <a:cs typeface="Times New Roman"/>
                      </a:endParaRPr>
                    </a:p>
                  </a:txBody>
                  <a:tcPr marL="66220" marR="66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rowSpan="2">
                  <a:txBody>
                    <a:bodyPr/>
                    <a:lstStyle/>
                    <a:p>
                      <a:pPr algn="ctr">
                        <a:spcAft>
                          <a:spcPts val="0"/>
                        </a:spcAft>
                      </a:pPr>
                      <a:r>
                        <a:rPr lang="hr-HR" sz="1000" b="1" dirty="0" smtClean="0">
                          <a:solidFill>
                            <a:schemeClr val="tx1"/>
                          </a:solidFill>
                          <a:latin typeface="+mn-lt"/>
                          <a:ea typeface="Times New Roman"/>
                          <a:cs typeface="Times New Roman"/>
                        </a:rPr>
                        <a:t>UKUPNO</a:t>
                      </a:r>
                      <a:endParaRPr lang="hr-HR" sz="1000" b="1" dirty="0">
                        <a:solidFill>
                          <a:schemeClr val="tx1"/>
                        </a:solidFill>
                        <a:latin typeface="+mn-lt"/>
                        <a:ea typeface="Times New Roman"/>
                        <a:cs typeface="Times New Roman"/>
                      </a:endParaRPr>
                    </a:p>
                  </a:txBody>
                  <a:tcPr marL="66220" marR="66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02151">
                <a:tc vMerge="1">
                  <a:txBody>
                    <a:bodyPr/>
                    <a:lstStyle/>
                    <a:p>
                      <a:endParaRPr lang="hr-HR"/>
                    </a:p>
                  </a:txBody>
                  <a:tcPr/>
                </a:tc>
                <a:tc>
                  <a:txBody>
                    <a:bodyPr/>
                    <a:lstStyle/>
                    <a:p>
                      <a:pPr algn="ctr">
                        <a:spcAft>
                          <a:spcPts val="0"/>
                        </a:spcAft>
                      </a:pPr>
                      <a:r>
                        <a:rPr lang="hr-HR" sz="1000" b="1" dirty="0">
                          <a:solidFill>
                            <a:schemeClr val="tx1"/>
                          </a:solidFill>
                          <a:latin typeface="+mn-lt"/>
                          <a:ea typeface="Times New Roman"/>
                          <a:cs typeface="Times New Roman"/>
                        </a:rPr>
                        <a:t>2.000-10.000</a:t>
                      </a:r>
                      <a:endParaRPr lang="hr-HR" sz="900" b="1" dirty="0">
                        <a:solidFill>
                          <a:schemeClr val="tx1"/>
                        </a:solidFill>
                        <a:latin typeface="+mn-lt"/>
                        <a:ea typeface="Times New Roman"/>
                        <a:cs typeface="Times New Roman"/>
                      </a:endParaRPr>
                    </a:p>
                  </a:txBody>
                  <a:tcPr marL="66220" marR="66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hr-HR" sz="1000" b="1" dirty="0">
                          <a:solidFill>
                            <a:schemeClr val="tx1"/>
                          </a:solidFill>
                          <a:latin typeface="+mn-lt"/>
                          <a:ea typeface="Times New Roman"/>
                          <a:cs typeface="Times New Roman"/>
                        </a:rPr>
                        <a:t>10.000-15.000</a:t>
                      </a:r>
                      <a:endParaRPr lang="hr-HR" sz="900" b="1" dirty="0">
                        <a:solidFill>
                          <a:schemeClr val="tx1"/>
                        </a:solidFill>
                        <a:latin typeface="+mn-lt"/>
                        <a:ea typeface="Times New Roman"/>
                        <a:cs typeface="Times New Roman"/>
                      </a:endParaRPr>
                    </a:p>
                  </a:txBody>
                  <a:tcPr marL="66220" marR="66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hr-HR" sz="1000" b="1" dirty="0">
                          <a:solidFill>
                            <a:schemeClr val="tx1"/>
                          </a:solidFill>
                          <a:latin typeface="+mn-lt"/>
                          <a:ea typeface="Times New Roman"/>
                          <a:cs typeface="Times New Roman"/>
                        </a:rPr>
                        <a:t>15.000-50.000</a:t>
                      </a:r>
                      <a:endParaRPr lang="hr-HR" sz="900" b="1" dirty="0">
                        <a:solidFill>
                          <a:schemeClr val="tx1"/>
                        </a:solidFill>
                        <a:latin typeface="+mn-lt"/>
                        <a:ea typeface="Times New Roman"/>
                        <a:cs typeface="Times New Roman"/>
                      </a:endParaRPr>
                    </a:p>
                  </a:txBody>
                  <a:tcPr marL="66220" marR="66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hr-HR" sz="1000" b="1" dirty="0">
                          <a:solidFill>
                            <a:schemeClr val="tx1"/>
                          </a:solidFill>
                          <a:latin typeface="+mn-lt"/>
                          <a:ea typeface="Times New Roman"/>
                          <a:cs typeface="Times New Roman"/>
                        </a:rPr>
                        <a:t>50.000-150.000</a:t>
                      </a:r>
                      <a:endParaRPr lang="hr-HR" sz="900" b="1" dirty="0">
                        <a:solidFill>
                          <a:schemeClr val="tx1"/>
                        </a:solidFill>
                        <a:latin typeface="+mn-lt"/>
                        <a:ea typeface="Times New Roman"/>
                        <a:cs typeface="Times New Roman"/>
                      </a:endParaRPr>
                    </a:p>
                  </a:txBody>
                  <a:tcPr marL="66220" marR="66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hr-HR" sz="1000" b="1" dirty="0">
                          <a:solidFill>
                            <a:schemeClr val="tx1"/>
                          </a:solidFill>
                          <a:latin typeface="+mn-lt"/>
                          <a:ea typeface="Times New Roman"/>
                          <a:cs typeface="Times New Roman"/>
                        </a:rPr>
                        <a:t>&gt;150.000</a:t>
                      </a:r>
                      <a:endParaRPr lang="hr-HR" sz="900" b="1" dirty="0">
                        <a:solidFill>
                          <a:schemeClr val="tx1"/>
                        </a:solidFill>
                        <a:latin typeface="+mn-lt"/>
                        <a:ea typeface="Times New Roman"/>
                        <a:cs typeface="Times New Roman"/>
                      </a:endParaRPr>
                    </a:p>
                  </a:txBody>
                  <a:tcPr marL="66220" marR="66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pPr algn="ctr">
                        <a:spcAft>
                          <a:spcPts val="0"/>
                        </a:spcAft>
                      </a:pPr>
                      <a:endParaRPr lang="hr-HR" sz="800" dirty="0">
                        <a:solidFill>
                          <a:schemeClr val="tx1"/>
                        </a:solidFill>
                        <a:latin typeface="Arial"/>
                        <a:ea typeface="Times New Roman"/>
                        <a:cs typeface="Times New Roman"/>
                      </a:endParaRPr>
                    </a:p>
                  </a:txBody>
                  <a:tcPr marL="59878" marR="598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58799">
                <a:tc>
                  <a:txBody>
                    <a:bodyPr/>
                    <a:lstStyle/>
                    <a:p>
                      <a:pPr>
                        <a:spcAft>
                          <a:spcPts val="0"/>
                        </a:spcAft>
                      </a:pPr>
                      <a:r>
                        <a:rPr lang="hr-HR" sz="1000" dirty="0">
                          <a:solidFill>
                            <a:schemeClr val="tx1"/>
                          </a:solidFill>
                          <a:latin typeface="+mn-lt"/>
                          <a:ea typeface="Times New Roman"/>
                          <a:cs typeface="Times New Roman"/>
                        </a:rPr>
                        <a:t>Crnomorski sliv - osjeljivo područje</a:t>
                      </a:r>
                      <a:endParaRPr lang="hr-HR" sz="900" dirty="0">
                        <a:solidFill>
                          <a:schemeClr val="tx1"/>
                        </a:solidFill>
                        <a:latin typeface="+mn-lt"/>
                        <a:ea typeface="Times New Roman"/>
                        <a:cs typeface="Times New Roman"/>
                      </a:endParaRPr>
                    </a:p>
                  </a:txBody>
                  <a:tcPr marL="66220" marR="66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spcAft>
                          <a:spcPts val="0"/>
                        </a:spcAft>
                      </a:pPr>
                      <a:r>
                        <a:rPr lang="hr-HR" sz="1000" dirty="0">
                          <a:solidFill>
                            <a:schemeClr val="tx1"/>
                          </a:solidFill>
                          <a:latin typeface="+mn-lt"/>
                          <a:ea typeface="Times New Roman"/>
                          <a:cs typeface="Times New Roman"/>
                        </a:rPr>
                        <a:t>prikupljanje otpadnih voda</a:t>
                      </a:r>
                      <a:br>
                        <a:rPr lang="hr-HR" sz="1000" dirty="0">
                          <a:solidFill>
                            <a:schemeClr val="tx1"/>
                          </a:solidFill>
                          <a:latin typeface="+mn-lt"/>
                          <a:ea typeface="Times New Roman"/>
                          <a:cs typeface="Times New Roman"/>
                        </a:rPr>
                      </a:br>
                      <a:r>
                        <a:rPr lang="hr-HR" sz="1000" dirty="0">
                          <a:solidFill>
                            <a:schemeClr val="tx1"/>
                          </a:solidFill>
                          <a:latin typeface="+mn-lt"/>
                          <a:ea typeface="Times New Roman"/>
                          <a:cs typeface="Times New Roman"/>
                        </a:rPr>
                        <a:t>sekundarno pročišćavanje</a:t>
                      </a:r>
                    </a:p>
                    <a:p>
                      <a:pPr algn="ctr">
                        <a:spcAft>
                          <a:spcPts val="0"/>
                        </a:spcAft>
                      </a:pPr>
                      <a:r>
                        <a:rPr lang="hr-HR" sz="1000" dirty="0">
                          <a:solidFill>
                            <a:schemeClr val="tx1"/>
                          </a:solidFill>
                          <a:latin typeface="+mn-lt"/>
                          <a:ea typeface="Times New Roman"/>
                          <a:cs typeface="Times New Roman"/>
                        </a:rPr>
                        <a:t>12 godina - </a:t>
                      </a:r>
                      <a:r>
                        <a:rPr lang="hr-HR" sz="1000" b="1" dirty="0">
                          <a:solidFill>
                            <a:schemeClr val="tx1"/>
                          </a:solidFill>
                          <a:latin typeface="+mn-lt"/>
                          <a:ea typeface="Times New Roman"/>
                          <a:cs typeface="Times New Roman"/>
                        </a:rPr>
                        <a:t>31.12.2023</a:t>
                      </a:r>
                      <a:r>
                        <a:rPr lang="hr-HR" sz="1000" dirty="0" smtClean="0">
                          <a:solidFill>
                            <a:schemeClr val="tx1"/>
                          </a:solidFill>
                          <a:latin typeface="+mn-lt"/>
                          <a:ea typeface="Times New Roman"/>
                          <a:cs typeface="Times New Roman"/>
                        </a:rPr>
                        <a:t>.</a:t>
                      </a:r>
                    </a:p>
                    <a:p>
                      <a:pPr algn="ctr">
                        <a:spcAft>
                          <a:spcPts val="0"/>
                        </a:spcAft>
                      </a:pPr>
                      <a:endParaRPr lang="hr-HR" sz="1000" dirty="0" smtClean="0">
                        <a:solidFill>
                          <a:schemeClr val="tx1"/>
                        </a:solidFill>
                        <a:latin typeface="+mn-lt"/>
                        <a:ea typeface="Times New Roman"/>
                        <a:cs typeface="Times New Roman"/>
                      </a:endParaRPr>
                    </a:p>
                    <a:p>
                      <a:pPr algn="ctr">
                        <a:spcAft>
                          <a:spcPts val="0"/>
                        </a:spcAft>
                      </a:pPr>
                      <a:r>
                        <a:rPr lang="hr-HR" sz="1000" dirty="0" smtClean="0">
                          <a:solidFill>
                            <a:schemeClr val="tx1"/>
                          </a:solidFill>
                          <a:latin typeface="+mn-lt"/>
                          <a:ea typeface="Times New Roman"/>
                          <a:cs typeface="Times New Roman"/>
                        </a:rPr>
                        <a:t>(126 aglomeracija)</a:t>
                      </a:r>
                      <a:endParaRPr lang="hr-HR" sz="1000" dirty="0">
                        <a:solidFill>
                          <a:schemeClr val="tx1"/>
                        </a:solidFill>
                        <a:latin typeface="+mn-lt"/>
                        <a:ea typeface="Times New Roman"/>
                        <a:cs typeface="Times New Roman"/>
                      </a:endParaRPr>
                    </a:p>
                  </a:txBody>
                  <a:tcPr marL="66220" marR="66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hr-HR" sz="1000" dirty="0">
                          <a:solidFill>
                            <a:schemeClr val="tx1"/>
                          </a:solidFill>
                          <a:latin typeface="+mn-lt"/>
                          <a:ea typeface="Times New Roman"/>
                          <a:cs typeface="Times New Roman"/>
                        </a:rPr>
                        <a:t>prikupljanje otpadnih voda</a:t>
                      </a:r>
                      <a:br>
                        <a:rPr lang="hr-HR" sz="1000" dirty="0">
                          <a:solidFill>
                            <a:schemeClr val="tx1"/>
                          </a:solidFill>
                          <a:latin typeface="+mn-lt"/>
                          <a:ea typeface="Times New Roman"/>
                          <a:cs typeface="Times New Roman"/>
                        </a:rPr>
                      </a:br>
                      <a:r>
                        <a:rPr lang="hr-HR" sz="1000" dirty="0">
                          <a:solidFill>
                            <a:schemeClr val="tx1"/>
                          </a:solidFill>
                          <a:latin typeface="+mn-lt"/>
                          <a:ea typeface="Times New Roman"/>
                          <a:cs typeface="Times New Roman"/>
                        </a:rPr>
                        <a:t>naprednije pročišćavanje</a:t>
                      </a:r>
                      <a:br>
                        <a:rPr lang="hr-HR" sz="1000" dirty="0">
                          <a:solidFill>
                            <a:schemeClr val="tx1"/>
                          </a:solidFill>
                          <a:latin typeface="+mn-lt"/>
                          <a:ea typeface="Times New Roman"/>
                          <a:cs typeface="Times New Roman"/>
                        </a:rPr>
                      </a:br>
                      <a:r>
                        <a:rPr lang="hr-HR" sz="1000" dirty="0">
                          <a:solidFill>
                            <a:schemeClr val="tx1"/>
                          </a:solidFill>
                          <a:latin typeface="+mn-lt"/>
                          <a:ea typeface="Times New Roman"/>
                          <a:cs typeface="Times New Roman"/>
                        </a:rPr>
                        <a:t>9 godina - </a:t>
                      </a:r>
                      <a:r>
                        <a:rPr lang="hr-HR" sz="1000" b="1" dirty="0" smtClean="0">
                          <a:solidFill>
                            <a:schemeClr val="tx1"/>
                          </a:solidFill>
                          <a:latin typeface="+mn-lt"/>
                          <a:ea typeface="Times New Roman"/>
                          <a:cs typeface="Times New Roman"/>
                        </a:rPr>
                        <a:t>31.12.2020</a:t>
                      </a:r>
                      <a:r>
                        <a:rPr lang="hr-HR" sz="1000" dirty="0" smtClean="0">
                          <a:solidFill>
                            <a:schemeClr val="tx1"/>
                          </a:solidFill>
                          <a:latin typeface="+mn-lt"/>
                          <a:ea typeface="Times New Roman"/>
                          <a:cs typeface="Times New Roman"/>
                        </a:rPr>
                        <a:t>.</a:t>
                      </a:r>
                    </a:p>
                    <a:p>
                      <a:pPr algn="ctr">
                        <a:spcAft>
                          <a:spcPts val="0"/>
                        </a:spcAft>
                      </a:pPr>
                      <a:endParaRPr lang="hr-HR" sz="1000" dirty="0" smtClean="0">
                        <a:solidFill>
                          <a:schemeClr val="tx1"/>
                        </a:solidFill>
                        <a:latin typeface="+mn-lt"/>
                        <a:ea typeface="Times New Roman"/>
                        <a:cs typeface="Times New Roman"/>
                      </a:endParaRPr>
                    </a:p>
                    <a:p>
                      <a:pPr algn="ctr">
                        <a:spcAft>
                          <a:spcPts val="0"/>
                        </a:spcAft>
                      </a:pPr>
                      <a:r>
                        <a:rPr lang="hr-HR" sz="1000" dirty="0" smtClean="0">
                          <a:solidFill>
                            <a:schemeClr val="tx1"/>
                          </a:solidFill>
                          <a:latin typeface="+mn-lt"/>
                          <a:ea typeface="Times New Roman"/>
                          <a:cs typeface="Times New Roman"/>
                        </a:rPr>
                        <a:t>(10 aglomeracija)</a:t>
                      </a:r>
                      <a:endParaRPr lang="hr-HR" sz="1000" dirty="0">
                        <a:solidFill>
                          <a:schemeClr val="tx1"/>
                        </a:solidFill>
                        <a:latin typeface="+mn-lt"/>
                        <a:ea typeface="Times New Roman"/>
                        <a:cs typeface="Times New Roman"/>
                      </a:endParaRPr>
                    </a:p>
                  </a:txBody>
                  <a:tcPr marL="66220" marR="66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spcAft>
                          <a:spcPts val="0"/>
                        </a:spcAft>
                      </a:pPr>
                      <a:r>
                        <a:rPr lang="hr-HR" sz="1000" dirty="0">
                          <a:solidFill>
                            <a:schemeClr val="tx1"/>
                          </a:solidFill>
                          <a:latin typeface="+mn-lt"/>
                          <a:ea typeface="Times New Roman"/>
                          <a:cs typeface="Times New Roman"/>
                        </a:rPr>
                        <a:t>prikupljanje otpadnih voda</a:t>
                      </a:r>
                      <a:br>
                        <a:rPr lang="hr-HR" sz="1000" dirty="0">
                          <a:solidFill>
                            <a:schemeClr val="tx1"/>
                          </a:solidFill>
                          <a:latin typeface="+mn-lt"/>
                          <a:ea typeface="Times New Roman"/>
                          <a:cs typeface="Times New Roman"/>
                        </a:rPr>
                      </a:br>
                      <a:r>
                        <a:rPr lang="hr-HR" sz="1000" dirty="0">
                          <a:solidFill>
                            <a:schemeClr val="tx1"/>
                          </a:solidFill>
                          <a:latin typeface="+mn-lt"/>
                          <a:ea typeface="Times New Roman"/>
                          <a:cs typeface="Times New Roman"/>
                        </a:rPr>
                        <a:t>naprednije pročišćavanje</a:t>
                      </a:r>
                      <a:br>
                        <a:rPr lang="hr-HR" sz="1000" dirty="0">
                          <a:solidFill>
                            <a:schemeClr val="tx1"/>
                          </a:solidFill>
                          <a:latin typeface="+mn-lt"/>
                          <a:ea typeface="Times New Roman"/>
                          <a:cs typeface="Times New Roman"/>
                        </a:rPr>
                      </a:br>
                      <a:r>
                        <a:rPr lang="hr-HR" sz="1000" dirty="0">
                          <a:solidFill>
                            <a:schemeClr val="tx1"/>
                          </a:solidFill>
                          <a:latin typeface="+mn-lt"/>
                          <a:ea typeface="Times New Roman"/>
                          <a:cs typeface="Times New Roman"/>
                        </a:rPr>
                        <a:t>7 godina - </a:t>
                      </a:r>
                      <a:r>
                        <a:rPr lang="hr-HR" sz="1000" b="1" dirty="0" smtClean="0">
                          <a:solidFill>
                            <a:schemeClr val="tx1"/>
                          </a:solidFill>
                          <a:latin typeface="+mn-lt"/>
                          <a:ea typeface="Times New Roman"/>
                          <a:cs typeface="Times New Roman"/>
                        </a:rPr>
                        <a:t>31.12.2018.</a:t>
                      </a:r>
                    </a:p>
                    <a:p>
                      <a:pPr algn="ctr">
                        <a:spcAft>
                          <a:spcPts val="0"/>
                        </a:spcAft>
                      </a:pPr>
                      <a:endParaRPr lang="hr-HR" sz="1000" dirty="0" smtClean="0">
                        <a:solidFill>
                          <a:schemeClr val="tx1"/>
                        </a:solidFill>
                        <a:latin typeface="+mn-lt"/>
                        <a:ea typeface="Times New Roman"/>
                        <a:cs typeface="Times New Roman"/>
                      </a:endParaRPr>
                    </a:p>
                    <a:p>
                      <a:pPr algn="ctr">
                        <a:spcAft>
                          <a:spcPts val="0"/>
                        </a:spcAft>
                      </a:pPr>
                      <a:r>
                        <a:rPr lang="hr-HR" sz="1000" dirty="0" smtClean="0">
                          <a:solidFill>
                            <a:schemeClr val="tx1"/>
                          </a:solidFill>
                          <a:latin typeface="+mn-lt"/>
                          <a:ea typeface="Times New Roman"/>
                          <a:cs typeface="Times New Roman"/>
                        </a:rPr>
                        <a:t>(29 aglomeracija)</a:t>
                      </a:r>
                    </a:p>
                  </a:txBody>
                  <a:tcPr marL="66220" marR="66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hr-HR"/>
                    </a:p>
                  </a:txBody>
                  <a:tcPr/>
                </a:tc>
                <a:tc>
                  <a:txBody>
                    <a:bodyPr/>
                    <a:lstStyle/>
                    <a:p>
                      <a:pPr algn="ctr">
                        <a:spcAft>
                          <a:spcPts val="0"/>
                        </a:spcAft>
                      </a:pPr>
                      <a:r>
                        <a:rPr lang="hr-HR" sz="1000" dirty="0">
                          <a:solidFill>
                            <a:schemeClr val="tx1"/>
                          </a:solidFill>
                          <a:latin typeface="+mn-lt"/>
                          <a:ea typeface="Times New Roman"/>
                          <a:cs typeface="Times New Roman"/>
                        </a:rPr>
                        <a:t>prikupljanje otpadnih voda</a:t>
                      </a:r>
                      <a:br>
                        <a:rPr lang="hr-HR" sz="1000" dirty="0">
                          <a:solidFill>
                            <a:schemeClr val="tx1"/>
                          </a:solidFill>
                          <a:latin typeface="+mn-lt"/>
                          <a:ea typeface="Times New Roman"/>
                          <a:cs typeface="Times New Roman"/>
                        </a:rPr>
                      </a:br>
                      <a:r>
                        <a:rPr lang="hr-HR" sz="1000" dirty="0">
                          <a:solidFill>
                            <a:schemeClr val="tx1"/>
                          </a:solidFill>
                          <a:latin typeface="+mn-lt"/>
                          <a:ea typeface="Times New Roman"/>
                          <a:cs typeface="Times New Roman"/>
                        </a:rPr>
                        <a:t>naprednije pročišćavanje</a:t>
                      </a:r>
                      <a:br>
                        <a:rPr lang="hr-HR" sz="1000" dirty="0">
                          <a:solidFill>
                            <a:schemeClr val="tx1"/>
                          </a:solidFill>
                          <a:latin typeface="+mn-lt"/>
                          <a:ea typeface="Times New Roman"/>
                          <a:cs typeface="Times New Roman"/>
                        </a:rPr>
                      </a:br>
                      <a:r>
                        <a:rPr lang="hr-HR" sz="1000" dirty="0">
                          <a:solidFill>
                            <a:schemeClr val="tx1"/>
                          </a:solidFill>
                          <a:latin typeface="+mn-lt"/>
                          <a:ea typeface="Times New Roman"/>
                          <a:cs typeface="Times New Roman"/>
                        </a:rPr>
                        <a:t>7 godina - 31.12.2018</a:t>
                      </a:r>
                      <a:r>
                        <a:rPr lang="hr-HR" sz="1000" dirty="0" smtClean="0">
                          <a:solidFill>
                            <a:schemeClr val="tx1"/>
                          </a:solidFill>
                          <a:latin typeface="+mn-lt"/>
                          <a:ea typeface="Times New Roman"/>
                          <a:cs typeface="Times New Roman"/>
                        </a:rPr>
                        <a:t>.</a:t>
                      </a:r>
                    </a:p>
                    <a:p>
                      <a:pPr algn="ctr">
                        <a:spcAft>
                          <a:spcPts val="0"/>
                        </a:spcAft>
                      </a:pPr>
                      <a:endParaRPr lang="hr-HR" sz="1000" dirty="0" smtClean="0">
                        <a:solidFill>
                          <a:schemeClr val="tx1"/>
                        </a:solidFill>
                        <a:latin typeface="+mn-lt"/>
                        <a:ea typeface="Times New Roman"/>
                        <a:cs typeface="Times New Roman"/>
                      </a:endParaRPr>
                    </a:p>
                    <a:p>
                      <a:pPr algn="ctr">
                        <a:spcAft>
                          <a:spcPts val="0"/>
                        </a:spcAft>
                      </a:pPr>
                      <a:r>
                        <a:rPr lang="hr-HR" sz="1000" dirty="0" smtClean="0">
                          <a:solidFill>
                            <a:schemeClr val="tx1"/>
                          </a:solidFill>
                          <a:latin typeface="+mn-lt"/>
                          <a:ea typeface="Times New Roman"/>
                          <a:cs typeface="Times New Roman"/>
                        </a:rPr>
                        <a:t>(2 aglomeracije)</a:t>
                      </a:r>
                    </a:p>
                  </a:txBody>
                  <a:tcPr marL="66220" marR="66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hr-HR" sz="1000" dirty="0" smtClean="0">
                          <a:solidFill>
                            <a:schemeClr val="tx1"/>
                          </a:solidFill>
                          <a:latin typeface="+mn-lt"/>
                          <a:ea typeface="Times New Roman"/>
                          <a:cs typeface="Times New Roman"/>
                        </a:rPr>
                        <a:t>167</a:t>
                      </a:r>
                    </a:p>
                  </a:txBody>
                  <a:tcPr marL="66220" marR="66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17507">
                <a:tc>
                  <a:txBody>
                    <a:bodyPr/>
                    <a:lstStyle/>
                    <a:p>
                      <a:pPr>
                        <a:spcAft>
                          <a:spcPts val="0"/>
                        </a:spcAft>
                      </a:pPr>
                      <a:r>
                        <a:rPr lang="hr-HR" sz="1000" dirty="0">
                          <a:solidFill>
                            <a:schemeClr val="tx1"/>
                          </a:solidFill>
                          <a:latin typeface="+mn-lt"/>
                          <a:ea typeface="Times New Roman"/>
                          <a:cs typeface="Times New Roman"/>
                        </a:rPr>
                        <a:t>Jadranski sliv - osjetljivo područje (ispuštanje na kopnu i na dijelu osjetljivog mora)</a:t>
                      </a:r>
                      <a:endParaRPr lang="hr-HR" sz="900" dirty="0">
                        <a:solidFill>
                          <a:schemeClr val="tx1"/>
                        </a:solidFill>
                        <a:latin typeface="+mn-lt"/>
                        <a:ea typeface="Times New Roman"/>
                        <a:cs typeface="Times New Roman"/>
                      </a:endParaRPr>
                    </a:p>
                  </a:txBody>
                  <a:tcPr marL="66220" marR="66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spcAft>
                          <a:spcPts val="0"/>
                        </a:spcAft>
                      </a:pPr>
                      <a:r>
                        <a:rPr lang="hr-HR" sz="1000" dirty="0">
                          <a:solidFill>
                            <a:schemeClr val="tx1"/>
                          </a:solidFill>
                          <a:latin typeface="+mn-lt"/>
                          <a:ea typeface="Times New Roman"/>
                          <a:cs typeface="Times New Roman"/>
                        </a:rPr>
                        <a:t>prikupljanje otpadnih voda</a:t>
                      </a:r>
                      <a:br>
                        <a:rPr lang="hr-HR" sz="1000" dirty="0">
                          <a:solidFill>
                            <a:schemeClr val="tx1"/>
                          </a:solidFill>
                          <a:latin typeface="+mn-lt"/>
                          <a:ea typeface="Times New Roman"/>
                          <a:cs typeface="Times New Roman"/>
                        </a:rPr>
                      </a:br>
                      <a:r>
                        <a:rPr lang="hr-HR" sz="1000" dirty="0">
                          <a:solidFill>
                            <a:schemeClr val="tx1"/>
                          </a:solidFill>
                          <a:latin typeface="+mn-lt"/>
                          <a:ea typeface="Times New Roman"/>
                          <a:cs typeface="Times New Roman"/>
                        </a:rPr>
                        <a:t>sekundarno / odgovarajuće* pročišćavanje</a:t>
                      </a:r>
                    </a:p>
                    <a:p>
                      <a:pPr algn="ctr">
                        <a:spcAft>
                          <a:spcPts val="0"/>
                        </a:spcAft>
                      </a:pPr>
                      <a:r>
                        <a:rPr lang="hr-HR" sz="1000" dirty="0">
                          <a:solidFill>
                            <a:schemeClr val="tx1"/>
                          </a:solidFill>
                          <a:latin typeface="+mn-lt"/>
                          <a:ea typeface="Times New Roman"/>
                          <a:cs typeface="Times New Roman"/>
                        </a:rPr>
                        <a:t>12 godina - 31.12.2023</a:t>
                      </a:r>
                      <a:r>
                        <a:rPr lang="hr-HR" sz="1000" dirty="0" smtClean="0">
                          <a:solidFill>
                            <a:schemeClr val="tx1"/>
                          </a:solidFill>
                          <a:latin typeface="+mn-lt"/>
                          <a:ea typeface="Times New Roman"/>
                          <a:cs typeface="Times New Roman"/>
                        </a:rPr>
                        <a:t>.</a:t>
                      </a:r>
                    </a:p>
                    <a:p>
                      <a:pPr algn="ctr">
                        <a:spcAft>
                          <a:spcPts val="0"/>
                        </a:spcAft>
                      </a:pPr>
                      <a:endParaRPr lang="hr-HR" sz="1000" dirty="0" smtClean="0">
                        <a:solidFill>
                          <a:schemeClr val="tx1"/>
                        </a:solidFill>
                        <a:latin typeface="+mn-lt"/>
                        <a:ea typeface="Times New Roman"/>
                        <a:cs typeface="Times New Roman"/>
                      </a:endParaRPr>
                    </a:p>
                    <a:p>
                      <a:pPr algn="ctr">
                        <a:spcAft>
                          <a:spcPts val="0"/>
                        </a:spcAft>
                      </a:pPr>
                      <a:r>
                        <a:rPr lang="hr-HR" sz="1000" dirty="0" smtClean="0">
                          <a:solidFill>
                            <a:schemeClr val="tx1"/>
                          </a:solidFill>
                          <a:latin typeface="+mn-lt"/>
                          <a:ea typeface="Times New Roman"/>
                          <a:cs typeface="Times New Roman"/>
                        </a:rPr>
                        <a:t>(26 aglomeracija)</a:t>
                      </a:r>
                    </a:p>
                  </a:txBody>
                  <a:tcPr marL="66220" marR="66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hr-HR" sz="1000" dirty="0">
                          <a:solidFill>
                            <a:schemeClr val="tx1"/>
                          </a:solidFill>
                          <a:latin typeface="+mn-lt"/>
                          <a:ea typeface="Times New Roman"/>
                          <a:cs typeface="Times New Roman"/>
                        </a:rPr>
                        <a:t>prikupljanje otpadnih voda</a:t>
                      </a:r>
                      <a:br>
                        <a:rPr lang="hr-HR" sz="1000" dirty="0">
                          <a:solidFill>
                            <a:schemeClr val="tx1"/>
                          </a:solidFill>
                          <a:latin typeface="+mn-lt"/>
                          <a:ea typeface="Times New Roman"/>
                          <a:cs typeface="Times New Roman"/>
                        </a:rPr>
                      </a:br>
                      <a:r>
                        <a:rPr lang="hr-HR" sz="1000" dirty="0">
                          <a:solidFill>
                            <a:schemeClr val="tx1"/>
                          </a:solidFill>
                          <a:latin typeface="+mn-lt"/>
                          <a:ea typeface="Times New Roman"/>
                          <a:cs typeface="Times New Roman"/>
                        </a:rPr>
                        <a:t>naprednije pročišćavanje</a:t>
                      </a:r>
                      <a:br>
                        <a:rPr lang="hr-HR" sz="1000" dirty="0">
                          <a:solidFill>
                            <a:schemeClr val="tx1"/>
                          </a:solidFill>
                          <a:latin typeface="+mn-lt"/>
                          <a:ea typeface="Times New Roman"/>
                          <a:cs typeface="Times New Roman"/>
                        </a:rPr>
                      </a:br>
                      <a:r>
                        <a:rPr lang="hr-HR" sz="1000" dirty="0">
                          <a:solidFill>
                            <a:schemeClr val="tx1"/>
                          </a:solidFill>
                          <a:latin typeface="+mn-lt"/>
                          <a:ea typeface="Times New Roman"/>
                          <a:cs typeface="Times New Roman"/>
                        </a:rPr>
                        <a:t>9 godina - 31.12.2020</a:t>
                      </a:r>
                      <a:r>
                        <a:rPr lang="hr-HR" sz="1000" dirty="0" smtClean="0">
                          <a:solidFill>
                            <a:schemeClr val="tx1"/>
                          </a:solidFill>
                          <a:latin typeface="+mn-lt"/>
                          <a:ea typeface="Times New Roman"/>
                          <a:cs typeface="Times New Roman"/>
                        </a:rPr>
                        <a:t>.</a:t>
                      </a:r>
                    </a:p>
                    <a:p>
                      <a:pPr algn="ctr">
                        <a:spcAft>
                          <a:spcPts val="0"/>
                        </a:spcAft>
                      </a:pPr>
                      <a:endParaRPr lang="hr-HR" sz="1000" dirty="0" smtClean="0">
                        <a:solidFill>
                          <a:schemeClr val="tx1"/>
                        </a:solidFill>
                        <a:latin typeface="+mn-lt"/>
                        <a:ea typeface="Times New Roman"/>
                        <a:cs typeface="Times New Roman"/>
                      </a:endParaRPr>
                    </a:p>
                    <a:p>
                      <a:pPr algn="ctr">
                        <a:spcAft>
                          <a:spcPts val="0"/>
                        </a:spcAft>
                      </a:pPr>
                      <a:r>
                        <a:rPr lang="hr-HR" sz="1000" dirty="0" smtClean="0">
                          <a:solidFill>
                            <a:schemeClr val="tx1"/>
                          </a:solidFill>
                          <a:latin typeface="+mn-lt"/>
                          <a:ea typeface="Times New Roman"/>
                          <a:cs typeface="Times New Roman"/>
                        </a:rPr>
                        <a:t>(5 aglomeracija)</a:t>
                      </a:r>
                    </a:p>
                  </a:txBody>
                  <a:tcPr marL="66220" marR="66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spcAft>
                          <a:spcPts val="0"/>
                        </a:spcAft>
                      </a:pPr>
                      <a:r>
                        <a:rPr lang="hr-HR" sz="1000" dirty="0">
                          <a:solidFill>
                            <a:schemeClr val="tx1"/>
                          </a:solidFill>
                          <a:latin typeface="+mn-lt"/>
                          <a:ea typeface="Times New Roman"/>
                          <a:cs typeface="Times New Roman"/>
                        </a:rPr>
                        <a:t>prikupljanje otpadnih voda</a:t>
                      </a:r>
                      <a:br>
                        <a:rPr lang="hr-HR" sz="1000" dirty="0">
                          <a:solidFill>
                            <a:schemeClr val="tx1"/>
                          </a:solidFill>
                          <a:latin typeface="+mn-lt"/>
                          <a:ea typeface="Times New Roman"/>
                          <a:cs typeface="Times New Roman"/>
                        </a:rPr>
                      </a:br>
                      <a:r>
                        <a:rPr lang="hr-HR" sz="1000" dirty="0">
                          <a:solidFill>
                            <a:schemeClr val="tx1"/>
                          </a:solidFill>
                          <a:latin typeface="+mn-lt"/>
                          <a:ea typeface="Times New Roman"/>
                          <a:cs typeface="Times New Roman"/>
                        </a:rPr>
                        <a:t>naprednije pročišćavanje</a:t>
                      </a:r>
                      <a:br>
                        <a:rPr lang="hr-HR" sz="1000" dirty="0">
                          <a:solidFill>
                            <a:schemeClr val="tx1"/>
                          </a:solidFill>
                          <a:latin typeface="+mn-lt"/>
                          <a:ea typeface="Times New Roman"/>
                          <a:cs typeface="Times New Roman"/>
                        </a:rPr>
                      </a:br>
                      <a:r>
                        <a:rPr lang="hr-HR" sz="1000" dirty="0">
                          <a:solidFill>
                            <a:schemeClr val="tx1"/>
                          </a:solidFill>
                          <a:latin typeface="+mn-lt"/>
                          <a:ea typeface="Times New Roman"/>
                          <a:cs typeface="Times New Roman"/>
                        </a:rPr>
                        <a:t>7 godina - 31.12.2018</a:t>
                      </a:r>
                      <a:r>
                        <a:rPr lang="hr-HR" sz="1000" dirty="0" smtClean="0">
                          <a:solidFill>
                            <a:schemeClr val="tx1"/>
                          </a:solidFill>
                          <a:latin typeface="+mn-lt"/>
                          <a:ea typeface="Times New Roman"/>
                          <a:cs typeface="Times New Roman"/>
                        </a:rPr>
                        <a:t>.</a:t>
                      </a:r>
                    </a:p>
                    <a:p>
                      <a:pPr algn="ctr">
                        <a:spcAft>
                          <a:spcPts val="0"/>
                        </a:spcAft>
                      </a:pPr>
                      <a:endParaRPr lang="hr-HR" sz="1000" dirty="0" smtClean="0">
                        <a:solidFill>
                          <a:schemeClr val="tx1"/>
                        </a:solidFill>
                        <a:latin typeface="+mn-lt"/>
                        <a:ea typeface="Times New Roman"/>
                        <a:cs typeface="Times New Roman"/>
                      </a:endParaRPr>
                    </a:p>
                    <a:p>
                      <a:pPr algn="ctr">
                        <a:spcAft>
                          <a:spcPts val="0"/>
                        </a:spcAft>
                      </a:pPr>
                      <a:r>
                        <a:rPr lang="hr-HR" sz="1000" dirty="0" smtClean="0">
                          <a:solidFill>
                            <a:schemeClr val="tx1"/>
                          </a:solidFill>
                          <a:latin typeface="+mn-lt"/>
                          <a:ea typeface="Times New Roman"/>
                          <a:cs typeface="Times New Roman"/>
                        </a:rPr>
                        <a:t>(8 aglomeracija)</a:t>
                      </a:r>
                    </a:p>
                  </a:txBody>
                  <a:tcPr marL="66220" marR="66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hr-HR"/>
                    </a:p>
                  </a:txBody>
                  <a:tcPr/>
                </a:tc>
                <a:tc>
                  <a:txBody>
                    <a:bodyPr/>
                    <a:lstStyle/>
                    <a:p>
                      <a:pPr algn="ctr">
                        <a:spcAft>
                          <a:spcPts val="0"/>
                        </a:spcAft>
                      </a:pPr>
                      <a:r>
                        <a:rPr lang="hr-HR" sz="1000" dirty="0">
                          <a:solidFill>
                            <a:schemeClr val="tx1"/>
                          </a:solidFill>
                          <a:latin typeface="+mn-lt"/>
                          <a:ea typeface="Times New Roman"/>
                          <a:cs typeface="Times New Roman"/>
                        </a:rPr>
                        <a:t>prikupljanje otpadnih voda</a:t>
                      </a:r>
                      <a:br>
                        <a:rPr lang="hr-HR" sz="1000" dirty="0">
                          <a:solidFill>
                            <a:schemeClr val="tx1"/>
                          </a:solidFill>
                          <a:latin typeface="+mn-lt"/>
                          <a:ea typeface="Times New Roman"/>
                          <a:cs typeface="Times New Roman"/>
                        </a:rPr>
                      </a:br>
                      <a:r>
                        <a:rPr lang="hr-HR" sz="1000" dirty="0">
                          <a:solidFill>
                            <a:schemeClr val="tx1"/>
                          </a:solidFill>
                          <a:latin typeface="+mn-lt"/>
                          <a:ea typeface="Times New Roman"/>
                          <a:cs typeface="Times New Roman"/>
                        </a:rPr>
                        <a:t>naprednije pročišćavanje</a:t>
                      </a:r>
                      <a:br>
                        <a:rPr lang="hr-HR" sz="1000" dirty="0">
                          <a:solidFill>
                            <a:schemeClr val="tx1"/>
                          </a:solidFill>
                          <a:latin typeface="+mn-lt"/>
                          <a:ea typeface="Times New Roman"/>
                          <a:cs typeface="Times New Roman"/>
                        </a:rPr>
                      </a:br>
                      <a:r>
                        <a:rPr lang="hr-HR" sz="1000" dirty="0">
                          <a:solidFill>
                            <a:schemeClr val="tx1"/>
                          </a:solidFill>
                          <a:latin typeface="+mn-lt"/>
                          <a:ea typeface="Times New Roman"/>
                          <a:cs typeface="Times New Roman"/>
                        </a:rPr>
                        <a:t>7 godina - 31.12.2018</a:t>
                      </a:r>
                      <a:r>
                        <a:rPr lang="hr-HR" sz="1000" dirty="0" smtClean="0">
                          <a:solidFill>
                            <a:schemeClr val="tx1"/>
                          </a:solidFill>
                          <a:latin typeface="+mn-lt"/>
                          <a:ea typeface="Times New Roman"/>
                          <a:cs typeface="Times New Roman"/>
                        </a:rPr>
                        <a:t>.</a:t>
                      </a:r>
                    </a:p>
                    <a:p>
                      <a:pPr algn="ctr">
                        <a:spcAft>
                          <a:spcPts val="0"/>
                        </a:spcAft>
                      </a:pPr>
                      <a:endParaRPr lang="hr-HR" sz="1000" dirty="0" smtClean="0">
                        <a:solidFill>
                          <a:schemeClr val="tx1"/>
                        </a:solidFill>
                        <a:latin typeface="+mn-lt"/>
                        <a:ea typeface="Times New Roman"/>
                        <a:cs typeface="Times New Roman"/>
                      </a:endParaRPr>
                    </a:p>
                    <a:p>
                      <a:pPr algn="ctr">
                        <a:spcAft>
                          <a:spcPts val="0"/>
                        </a:spcAft>
                      </a:pPr>
                      <a:r>
                        <a:rPr lang="hr-HR" sz="1000" dirty="0" smtClean="0">
                          <a:solidFill>
                            <a:schemeClr val="tx1"/>
                          </a:solidFill>
                          <a:latin typeface="+mn-lt"/>
                          <a:ea typeface="Times New Roman"/>
                          <a:cs typeface="Times New Roman"/>
                        </a:rPr>
                        <a:t>(0 aglomeracija)</a:t>
                      </a:r>
                    </a:p>
                  </a:txBody>
                  <a:tcPr marL="66220" marR="66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hr-HR" sz="1000" dirty="0" smtClean="0">
                          <a:solidFill>
                            <a:schemeClr val="tx1"/>
                          </a:solidFill>
                          <a:latin typeface="+mn-lt"/>
                          <a:ea typeface="Times New Roman"/>
                          <a:cs typeface="Times New Roman"/>
                        </a:rPr>
                        <a:t>39</a:t>
                      </a:r>
                    </a:p>
                  </a:txBody>
                  <a:tcPr marL="66220" marR="66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89799">
                <a:tc>
                  <a:txBody>
                    <a:bodyPr/>
                    <a:lstStyle/>
                    <a:p>
                      <a:pPr algn="just">
                        <a:spcAft>
                          <a:spcPts val="0"/>
                        </a:spcAft>
                      </a:pPr>
                      <a:r>
                        <a:rPr lang="hr-HR" sz="1000" dirty="0">
                          <a:solidFill>
                            <a:schemeClr val="tx1"/>
                          </a:solidFill>
                          <a:latin typeface="+mn-lt"/>
                          <a:ea typeface="Times New Roman"/>
                          <a:cs typeface="Times New Roman"/>
                        </a:rPr>
                        <a:t>Jadranski sliv - područje "normalnog" mora</a:t>
                      </a:r>
                      <a:endParaRPr lang="hr-HR" sz="900" dirty="0">
                        <a:solidFill>
                          <a:schemeClr val="tx1"/>
                        </a:solidFill>
                        <a:latin typeface="+mn-lt"/>
                        <a:ea typeface="Times New Roman"/>
                        <a:cs typeface="Times New Roman"/>
                      </a:endParaRPr>
                    </a:p>
                  </a:txBody>
                  <a:tcPr marL="66220" marR="66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spcAft>
                          <a:spcPts val="0"/>
                        </a:spcAft>
                      </a:pPr>
                      <a:r>
                        <a:rPr lang="hr-HR" sz="1000" dirty="0">
                          <a:solidFill>
                            <a:schemeClr val="tx1"/>
                          </a:solidFill>
                          <a:latin typeface="+mn-lt"/>
                          <a:ea typeface="Times New Roman"/>
                          <a:cs typeface="Times New Roman"/>
                        </a:rPr>
                        <a:t>prikupljanje otpadnih voda</a:t>
                      </a:r>
                      <a:br>
                        <a:rPr lang="hr-HR" sz="1000" dirty="0">
                          <a:solidFill>
                            <a:schemeClr val="tx1"/>
                          </a:solidFill>
                          <a:latin typeface="+mn-lt"/>
                          <a:ea typeface="Times New Roman"/>
                          <a:cs typeface="Times New Roman"/>
                        </a:rPr>
                      </a:br>
                      <a:r>
                        <a:rPr lang="hr-HR" sz="1000" dirty="0">
                          <a:solidFill>
                            <a:schemeClr val="tx1"/>
                          </a:solidFill>
                          <a:latin typeface="+mn-lt"/>
                          <a:ea typeface="Times New Roman"/>
                          <a:cs typeface="Times New Roman"/>
                        </a:rPr>
                        <a:t>odgovarajuće pročišćavanje</a:t>
                      </a:r>
                    </a:p>
                    <a:p>
                      <a:pPr algn="ctr">
                        <a:spcAft>
                          <a:spcPts val="0"/>
                        </a:spcAft>
                      </a:pPr>
                      <a:r>
                        <a:rPr lang="hr-HR" sz="1000" dirty="0">
                          <a:solidFill>
                            <a:schemeClr val="tx1"/>
                          </a:solidFill>
                          <a:latin typeface="+mn-lt"/>
                          <a:ea typeface="Times New Roman"/>
                          <a:cs typeface="Times New Roman"/>
                        </a:rPr>
                        <a:t>12 godina - 31.12.2023</a:t>
                      </a:r>
                      <a:r>
                        <a:rPr lang="hr-HR" sz="1000" dirty="0" smtClean="0">
                          <a:solidFill>
                            <a:schemeClr val="tx1"/>
                          </a:solidFill>
                          <a:latin typeface="+mn-lt"/>
                          <a:ea typeface="Times New Roman"/>
                          <a:cs typeface="Times New Roman"/>
                        </a:rPr>
                        <a:t>.</a:t>
                      </a:r>
                    </a:p>
                    <a:p>
                      <a:pPr algn="ctr">
                        <a:spcAft>
                          <a:spcPts val="0"/>
                        </a:spcAft>
                      </a:pPr>
                      <a:endParaRPr lang="hr-HR" sz="1000" dirty="0" smtClean="0">
                        <a:solidFill>
                          <a:schemeClr val="tx1"/>
                        </a:solidFill>
                        <a:latin typeface="+mn-lt"/>
                        <a:ea typeface="Times New Roman"/>
                        <a:cs typeface="Times New Roman"/>
                      </a:endParaRPr>
                    </a:p>
                    <a:p>
                      <a:pPr algn="ctr">
                        <a:spcAft>
                          <a:spcPts val="0"/>
                        </a:spcAft>
                      </a:pPr>
                      <a:r>
                        <a:rPr lang="hr-HR" sz="1000" dirty="0" smtClean="0">
                          <a:solidFill>
                            <a:schemeClr val="tx1"/>
                          </a:solidFill>
                          <a:latin typeface="+mn-lt"/>
                          <a:ea typeface="Times New Roman"/>
                          <a:cs typeface="Times New Roman"/>
                        </a:rPr>
                        <a:t>(53 aglomeracije)</a:t>
                      </a:r>
                    </a:p>
                  </a:txBody>
                  <a:tcPr marL="66220" marR="66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hr-HR" sz="1000" dirty="0">
                          <a:solidFill>
                            <a:schemeClr val="tx1"/>
                          </a:solidFill>
                          <a:latin typeface="+mn-lt"/>
                          <a:ea typeface="Times New Roman"/>
                          <a:cs typeface="Times New Roman"/>
                        </a:rPr>
                        <a:t>prikupljanje otpadnih voda</a:t>
                      </a:r>
                      <a:br>
                        <a:rPr lang="hr-HR" sz="1000" dirty="0">
                          <a:solidFill>
                            <a:schemeClr val="tx1"/>
                          </a:solidFill>
                          <a:latin typeface="+mn-lt"/>
                          <a:ea typeface="Times New Roman"/>
                          <a:cs typeface="Times New Roman"/>
                        </a:rPr>
                      </a:br>
                      <a:r>
                        <a:rPr lang="hr-HR" sz="1000" dirty="0">
                          <a:solidFill>
                            <a:schemeClr val="tx1"/>
                          </a:solidFill>
                          <a:latin typeface="+mn-lt"/>
                          <a:ea typeface="Times New Roman"/>
                          <a:cs typeface="Times New Roman"/>
                        </a:rPr>
                        <a:t>sekundarno pročišćavanje</a:t>
                      </a:r>
                    </a:p>
                    <a:p>
                      <a:pPr algn="ctr">
                        <a:spcAft>
                          <a:spcPts val="0"/>
                        </a:spcAft>
                      </a:pPr>
                      <a:r>
                        <a:rPr lang="hr-HR" sz="1000" dirty="0">
                          <a:solidFill>
                            <a:schemeClr val="tx1"/>
                          </a:solidFill>
                          <a:latin typeface="+mn-lt"/>
                          <a:ea typeface="Times New Roman"/>
                          <a:cs typeface="Times New Roman"/>
                        </a:rPr>
                        <a:t>12 godina - 31.12.2023</a:t>
                      </a:r>
                      <a:r>
                        <a:rPr lang="hr-HR" sz="1000" dirty="0" smtClean="0">
                          <a:solidFill>
                            <a:schemeClr val="tx1"/>
                          </a:solidFill>
                          <a:latin typeface="+mn-lt"/>
                          <a:ea typeface="Times New Roman"/>
                          <a:cs typeface="Times New Roman"/>
                        </a:rPr>
                        <a:t>.</a:t>
                      </a:r>
                    </a:p>
                    <a:p>
                      <a:pPr algn="ctr">
                        <a:spcAft>
                          <a:spcPts val="0"/>
                        </a:spcAft>
                      </a:pPr>
                      <a:endParaRPr lang="hr-HR" sz="1000" dirty="0" smtClean="0">
                        <a:solidFill>
                          <a:schemeClr val="tx1"/>
                        </a:solidFill>
                        <a:latin typeface="+mn-lt"/>
                        <a:ea typeface="Times New Roman"/>
                        <a:cs typeface="Times New Roman"/>
                      </a:endParaRPr>
                    </a:p>
                    <a:p>
                      <a:pPr algn="ctr">
                        <a:spcAft>
                          <a:spcPts val="0"/>
                        </a:spcAft>
                      </a:pPr>
                      <a:r>
                        <a:rPr lang="hr-HR" sz="1000" dirty="0" smtClean="0">
                          <a:solidFill>
                            <a:schemeClr val="tx1"/>
                          </a:solidFill>
                          <a:latin typeface="+mn-lt"/>
                          <a:ea typeface="Times New Roman"/>
                          <a:cs typeface="Times New Roman"/>
                        </a:rPr>
                        <a:t>(16 aglomeracija)</a:t>
                      </a:r>
                    </a:p>
                  </a:txBody>
                  <a:tcPr marL="66220" marR="66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hr-HR" sz="1000" dirty="0">
                          <a:solidFill>
                            <a:schemeClr val="tx1"/>
                          </a:solidFill>
                          <a:latin typeface="+mn-lt"/>
                          <a:ea typeface="Times New Roman"/>
                          <a:cs typeface="Times New Roman"/>
                        </a:rPr>
                        <a:t>prikupljanje otpadnih voda</a:t>
                      </a:r>
                      <a:br>
                        <a:rPr lang="hr-HR" sz="1000" dirty="0">
                          <a:solidFill>
                            <a:schemeClr val="tx1"/>
                          </a:solidFill>
                          <a:latin typeface="+mn-lt"/>
                          <a:ea typeface="Times New Roman"/>
                          <a:cs typeface="Times New Roman"/>
                        </a:rPr>
                      </a:br>
                      <a:r>
                        <a:rPr lang="hr-HR" sz="1000" dirty="0">
                          <a:solidFill>
                            <a:schemeClr val="tx1"/>
                          </a:solidFill>
                          <a:latin typeface="+mn-lt"/>
                          <a:ea typeface="Times New Roman"/>
                          <a:cs typeface="Times New Roman"/>
                        </a:rPr>
                        <a:t>sekundarno pročišćavanje</a:t>
                      </a:r>
                      <a:br>
                        <a:rPr lang="hr-HR" sz="1000" dirty="0">
                          <a:solidFill>
                            <a:schemeClr val="tx1"/>
                          </a:solidFill>
                          <a:latin typeface="+mn-lt"/>
                          <a:ea typeface="Times New Roman"/>
                          <a:cs typeface="Times New Roman"/>
                        </a:rPr>
                      </a:br>
                      <a:r>
                        <a:rPr lang="hr-HR" sz="1000" dirty="0">
                          <a:solidFill>
                            <a:schemeClr val="tx1"/>
                          </a:solidFill>
                          <a:latin typeface="+mn-lt"/>
                          <a:ea typeface="Times New Roman"/>
                          <a:cs typeface="Times New Roman"/>
                        </a:rPr>
                        <a:t>7 godina - 31.12.2018.</a:t>
                      </a:r>
                    </a:p>
                    <a:p>
                      <a:pPr algn="ctr">
                        <a:spcAft>
                          <a:spcPts val="0"/>
                        </a:spcAft>
                      </a:pPr>
                      <a:r>
                        <a:rPr lang="hr-HR" sz="1000" dirty="0">
                          <a:solidFill>
                            <a:schemeClr val="tx1"/>
                          </a:solidFill>
                          <a:latin typeface="+mn-lt"/>
                          <a:ea typeface="Times New Roman"/>
                          <a:cs typeface="Times New Roman"/>
                        </a:rPr>
                        <a:t>9 godina - 31.12.2020. </a:t>
                      </a:r>
                      <a:r>
                        <a:rPr lang="hr-HR" sz="1000" dirty="0" smtClean="0">
                          <a:solidFill>
                            <a:schemeClr val="tx1"/>
                          </a:solidFill>
                          <a:latin typeface="+mn-lt"/>
                          <a:ea typeface="Times New Roman"/>
                          <a:cs typeface="Times New Roman"/>
                        </a:rPr>
                        <a:t>**</a:t>
                      </a:r>
                    </a:p>
                    <a:p>
                      <a:pPr algn="ctr">
                        <a:spcAft>
                          <a:spcPts val="0"/>
                        </a:spcAft>
                      </a:pPr>
                      <a:endParaRPr lang="hr-HR" sz="1000" dirty="0" smtClean="0">
                        <a:solidFill>
                          <a:schemeClr val="tx1"/>
                        </a:solidFill>
                        <a:latin typeface="+mn-lt"/>
                        <a:ea typeface="Times New Roman"/>
                        <a:cs typeface="Times New Roman"/>
                      </a:endParaRPr>
                    </a:p>
                    <a:p>
                      <a:pPr algn="ctr">
                        <a:spcAft>
                          <a:spcPts val="0"/>
                        </a:spcAft>
                      </a:pPr>
                      <a:r>
                        <a:rPr lang="hr-HR" sz="1000" dirty="0" smtClean="0">
                          <a:solidFill>
                            <a:schemeClr val="tx1"/>
                          </a:solidFill>
                          <a:latin typeface="+mn-lt"/>
                          <a:ea typeface="Times New Roman"/>
                          <a:cs typeface="Times New Roman"/>
                        </a:rPr>
                        <a:t>(2 aglomeracije)</a:t>
                      </a:r>
                    </a:p>
                    <a:p>
                      <a:pPr algn="ctr">
                        <a:spcAft>
                          <a:spcPts val="0"/>
                        </a:spcAft>
                      </a:pPr>
                      <a:r>
                        <a:rPr lang="hr-HR" sz="1000" dirty="0" smtClean="0">
                          <a:solidFill>
                            <a:schemeClr val="tx1"/>
                          </a:solidFill>
                          <a:latin typeface="+mn-lt"/>
                          <a:ea typeface="Times New Roman"/>
                          <a:cs typeface="Times New Roman"/>
                        </a:rPr>
                        <a:t>(11 aglomeracija**)</a:t>
                      </a:r>
                    </a:p>
                  </a:txBody>
                  <a:tcPr marL="66220" marR="66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hr-HR" sz="1000" dirty="0">
                          <a:solidFill>
                            <a:schemeClr val="tx1"/>
                          </a:solidFill>
                          <a:latin typeface="+mn-lt"/>
                          <a:ea typeface="Times New Roman"/>
                          <a:cs typeface="Times New Roman"/>
                        </a:rPr>
                        <a:t>prikupljanje otpadnih voda</a:t>
                      </a:r>
                      <a:br>
                        <a:rPr lang="hr-HR" sz="1000" dirty="0">
                          <a:solidFill>
                            <a:schemeClr val="tx1"/>
                          </a:solidFill>
                          <a:latin typeface="+mn-lt"/>
                          <a:ea typeface="Times New Roman"/>
                          <a:cs typeface="Times New Roman"/>
                        </a:rPr>
                      </a:br>
                      <a:r>
                        <a:rPr lang="hr-HR" sz="1000" dirty="0">
                          <a:solidFill>
                            <a:schemeClr val="tx1"/>
                          </a:solidFill>
                          <a:latin typeface="+mn-lt"/>
                          <a:ea typeface="Times New Roman"/>
                          <a:cs typeface="Times New Roman"/>
                        </a:rPr>
                        <a:t>sekundarno pročišćavanje</a:t>
                      </a:r>
                    </a:p>
                    <a:p>
                      <a:pPr algn="ctr">
                        <a:spcAft>
                          <a:spcPts val="0"/>
                        </a:spcAft>
                      </a:pPr>
                      <a:r>
                        <a:rPr lang="hr-HR" sz="1000" dirty="0">
                          <a:solidFill>
                            <a:schemeClr val="tx1"/>
                          </a:solidFill>
                          <a:latin typeface="+mn-lt"/>
                          <a:ea typeface="Times New Roman"/>
                          <a:cs typeface="Times New Roman"/>
                        </a:rPr>
                        <a:t>7 godina - 31.12.2018</a:t>
                      </a:r>
                      <a:r>
                        <a:rPr lang="hr-HR" sz="1000" dirty="0" smtClean="0">
                          <a:solidFill>
                            <a:schemeClr val="tx1"/>
                          </a:solidFill>
                          <a:latin typeface="+mn-lt"/>
                          <a:ea typeface="Times New Roman"/>
                          <a:cs typeface="Times New Roman"/>
                        </a:rPr>
                        <a:t>.</a:t>
                      </a:r>
                    </a:p>
                    <a:p>
                      <a:pPr algn="ctr">
                        <a:spcAft>
                          <a:spcPts val="0"/>
                        </a:spcAft>
                      </a:pPr>
                      <a:endParaRPr lang="hr-HR" sz="1000" dirty="0" smtClean="0">
                        <a:solidFill>
                          <a:schemeClr val="tx1"/>
                        </a:solidFill>
                        <a:latin typeface="+mn-lt"/>
                        <a:ea typeface="Times New Roman"/>
                        <a:cs typeface="Times New Roman"/>
                      </a:endParaRPr>
                    </a:p>
                    <a:p>
                      <a:pPr algn="ctr">
                        <a:spcAft>
                          <a:spcPts val="0"/>
                        </a:spcAft>
                      </a:pPr>
                      <a:r>
                        <a:rPr lang="hr-HR" sz="1000" dirty="0" smtClean="0">
                          <a:solidFill>
                            <a:schemeClr val="tx1"/>
                          </a:solidFill>
                          <a:latin typeface="+mn-lt"/>
                          <a:ea typeface="Times New Roman"/>
                          <a:cs typeface="Times New Roman"/>
                        </a:rPr>
                        <a:t>(4 aglomeracije)</a:t>
                      </a:r>
                    </a:p>
                  </a:txBody>
                  <a:tcPr marL="66220" marR="66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hr-HR" sz="1000" dirty="0">
                          <a:solidFill>
                            <a:schemeClr val="tx1"/>
                          </a:solidFill>
                          <a:latin typeface="+mn-lt"/>
                          <a:ea typeface="Times New Roman"/>
                          <a:cs typeface="Times New Roman"/>
                        </a:rPr>
                        <a:t>prikupljanje otpadnih voda</a:t>
                      </a:r>
                      <a:br>
                        <a:rPr lang="hr-HR" sz="1000" dirty="0">
                          <a:solidFill>
                            <a:schemeClr val="tx1"/>
                          </a:solidFill>
                          <a:latin typeface="+mn-lt"/>
                          <a:ea typeface="Times New Roman"/>
                          <a:cs typeface="Times New Roman"/>
                        </a:rPr>
                      </a:br>
                      <a:r>
                        <a:rPr lang="hr-HR" sz="1000" dirty="0">
                          <a:solidFill>
                            <a:schemeClr val="tx1"/>
                          </a:solidFill>
                          <a:latin typeface="+mn-lt"/>
                          <a:ea typeface="Times New Roman"/>
                          <a:cs typeface="Times New Roman"/>
                        </a:rPr>
                        <a:t>sekundarno pročišćavanje</a:t>
                      </a:r>
                    </a:p>
                    <a:p>
                      <a:pPr algn="ctr">
                        <a:spcAft>
                          <a:spcPts val="0"/>
                        </a:spcAft>
                      </a:pPr>
                      <a:r>
                        <a:rPr lang="hr-HR" sz="1000" dirty="0">
                          <a:solidFill>
                            <a:schemeClr val="tx1"/>
                          </a:solidFill>
                          <a:latin typeface="+mn-lt"/>
                          <a:ea typeface="Times New Roman"/>
                          <a:cs typeface="Times New Roman"/>
                        </a:rPr>
                        <a:t>7 godina - 31.12.2018</a:t>
                      </a:r>
                      <a:r>
                        <a:rPr lang="hr-HR" sz="1000" dirty="0" smtClean="0">
                          <a:solidFill>
                            <a:schemeClr val="tx1"/>
                          </a:solidFill>
                          <a:latin typeface="+mn-lt"/>
                          <a:ea typeface="Times New Roman"/>
                          <a:cs typeface="Times New Roman"/>
                        </a:rPr>
                        <a:t>.</a:t>
                      </a:r>
                    </a:p>
                    <a:p>
                      <a:pPr algn="ctr">
                        <a:spcAft>
                          <a:spcPts val="0"/>
                        </a:spcAft>
                      </a:pPr>
                      <a:endParaRPr lang="hr-HR" sz="1000" dirty="0" smtClean="0">
                        <a:solidFill>
                          <a:schemeClr val="tx1"/>
                        </a:solidFill>
                        <a:latin typeface="+mn-lt"/>
                        <a:ea typeface="Times New Roman"/>
                        <a:cs typeface="Times New Roman"/>
                      </a:endParaRPr>
                    </a:p>
                    <a:p>
                      <a:pPr algn="ctr">
                        <a:spcAft>
                          <a:spcPts val="0"/>
                        </a:spcAft>
                      </a:pPr>
                      <a:r>
                        <a:rPr lang="hr-HR" sz="1000" dirty="0" smtClean="0">
                          <a:solidFill>
                            <a:schemeClr val="tx1"/>
                          </a:solidFill>
                          <a:latin typeface="+mn-lt"/>
                          <a:ea typeface="Times New Roman"/>
                          <a:cs typeface="Times New Roman"/>
                        </a:rPr>
                        <a:t>(2 aglomeracije)</a:t>
                      </a:r>
                    </a:p>
                  </a:txBody>
                  <a:tcPr marL="66220" marR="66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hr-HR" sz="1000" dirty="0" smtClean="0">
                          <a:solidFill>
                            <a:schemeClr val="tx1"/>
                          </a:solidFill>
                          <a:latin typeface="+mn-lt"/>
                          <a:ea typeface="Times New Roman"/>
                          <a:cs typeface="Times New Roman"/>
                        </a:rPr>
                        <a:t>88</a:t>
                      </a:r>
                    </a:p>
                  </a:txBody>
                  <a:tcPr marL="66220" marR="66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04304">
                <a:tc gridSpan="6">
                  <a:txBody>
                    <a:bodyPr/>
                    <a:lstStyle/>
                    <a:p>
                      <a:pPr marL="228600" algn="just">
                        <a:spcAft>
                          <a:spcPts val="0"/>
                        </a:spcAft>
                      </a:pPr>
                      <a:r>
                        <a:rPr lang="hr-HR" sz="1000" dirty="0">
                          <a:solidFill>
                            <a:schemeClr val="tx1"/>
                          </a:solidFill>
                          <a:latin typeface="+mn-lt"/>
                          <a:ea typeface="Times New Roman"/>
                          <a:cs typeface="Times New Roman"/>
                        </a:rPr>
                        <a:t>*- priobalna područja</a:t>
                      </a:r>
                      <a:endParaRPr lang="hr-HR" sz="900" dirty="0">
                        <a:solidFill>
                          <a:schemeClr val="tx1"/>
                        </a:solidFill>
                        <a:latin typeface="+mn-lt"/>
                        <a:ea typeface="Times New Roman"/>
                        <a:cs typeface="Times New Roman"/>
                      </a:endParaRPr>
                    </a:p>
                    <a:p>
                      <a:pPr marL="228600" algn="just">
                        <a:spcAft>
                          <a:spcPts val="0"/>
                        </a:spcAft>
                      </a:pPr>
                      <a:r>
                        <a:rPr lang="hr-HR" sz="1000" dirty="0">
                          <a:solidFill>
                            <a:schemeClr val="tx1"/>
                          </a:solidFill>
                          <a:latin typeface="+mn-lt"/>
                          <a:ea typeface="Times New Roman"/>
                          <a:cs typeface="Times New Roman"/>
                        </a:rPr>
                        <a:t>** - priobalne aglomeracije sa značajnim udjelom turizma u ukupnom opterećenju (većem od 30%)</a:t>
                      </a:r>
                      <a:endParaRPr lang="hr-HR" sz="900" dirty="0">
                        <a:solidFill>
                          <a:schemeClr val="tx1"/>
                        </a:solidFill>
                        <a:latin typeface="+mn-lt"/>
                        <a:ea typeface="Times New Roman"/>
                        <a:cs typeface="Times New Roman"/>
                      </a:endParaRPr>
                    </a:p>
                  </a:txBody>
                  <a:tcPr marL="66220" marR="66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a:txBody>
                    <a:bodyPr/>
                    <a:lstStyle/>
                    <a:p>
                      <a:pPr marL="3175" indent="0" algn="ctr">
                        <a:spcAft>
                          <a:spcPts val="0"/>
                        </a:spcAft>
                      </a:pPr>
                      <a:r>
                        <a:rPr lang="hr-HR" sz="1000" b="1" dirty="0" smtClean="0">
                          <a:solidFill>
                            <a:schemeClr val="tx1"/>
                          </a:solidFill>
                          <a:latin typeface="+mn-lt"/>
                          <a:ea typeface="Times New Roman"/>
                          <a:cs typeface="Times New Roman"/>
                        </a:rPr>
                        <a:t>294</a:t>
                      </a:r>
                      <a:endParaRPr lang="hr-HR" sz="1000" b="1" dirty="0">
                        <a:solidFill>
                          <a:schemeClr val="tx1"/>
                        </a:solidFill>
                        <a:latin typeface="+mn-lt"/>
                        <a:ea typeface="Times New Roman"/>
                        <a:cs typeface="Times New Roman"/>
                      </a:endParaRPr>
                    </a:p>
                  </a:txBody>
                  <a:tcPr marL="66220" marR="66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22714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791" y="0"/>
            <a:ext cx="10683058" cy="7562850"/>
          </a:xfrm>
          <a:prstGeom prst="rect">
            <a:avLst/>
          </a:prstGeom>
          <a:noFill/>
          <a:ln w="9525">
            <a:noFill/>
            <a:miter lim="800000"/>
            <a:headEnd/>
            <a:tailEnd/>
          </a:ln>
        </p:spPr>
      </p:pic>
      <p:sp>
        <p:nvSpPr>
          <p:cNvPr id="4" name="Slide Number Placeholder 3"/>
          <p:cNvSpPr>
            <a:spLocks noGrp="1"/>
          </p:cNvSpPr>
          <p:nvPr>
            <p:ph type="sldNum" sz="quarter" idx="11"/>
          </p:nvPr>
        </p:nvSpPr>
        <p:spPr/>
        <p:txBody>
          <a:bodyPr/>
          <a:lstStyle/>
          <a:p>
            <a:pPr>
              <a:defRPr/>
            </a:pPr>
            <a:fld id="{BDC65C8A-39CC-457F-8021-AFF3089761E6}" type="slidenum">
              <a:rPr lang="tr-TR" smtClean="0"/>
              <a:pPr>
                <a:defRPr/>
              </a:pPr>
              <a:t>11</a:t>
            </a:fld>
            <a:endParaRPr lang="tr-TR" dirty="0"/>
          </a:p>
        </p:txBody>
      </p:sp>
      <p:pic>
        <p:nvPicPr>
          <p:cNvPr id="5" name="Picture 4"/>
          <p:cNvPicPr>
            <a:picLocks noChangeAspect="1"/>
          </p:cNvPicPr>
          <p:nvPr/>
        </p:nvPicPr>
        <p:blipFill rotWithShape="1">
          <a:blip r:embed="rId3"/>
          <a:srcRect l="19682" t="14300" r="18107" b="10801"/>
          <a:stretch/>
        </p:blipFill>
        <p:spPr>
          <a:xfrm>
            <a:off x="0" y="-5914"/>
            <a:ext cx="10754484" cy="7568763"/>
          </a:xfrm>
          <a:prstGeom prst="rect">
            <a:avLst/>
          </a:prstGeom>
        </p:spPr>
      </p:pic>
    </p:spTree>
    <p:extLst>
      <p:ext uri="{BB962C8B-B14F-4D97-AF65-F5344CB8AC3E}">
        <p14:creationId xmlns:p14="http://schemas.microsoft.com/office/powerpoint/2010/main" val="4017471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0"/>
            <a:ext cx="10683058" cy="7562850"/>
          </a:xfrm>
          <a:prstGeom prst="rect">
            <a:avLst/>
          </a:prstGeom>
          <a:noFill/>
          <a:ln w="9525">
            <a:noFill/>
            <a:miter lim="800000"/>
            <a:headEnd/>
            <a:tailEnd/>
          </a:ln>
        </p:spPr>
      </p:pic>
      <p:sp>
        <p:nvSpPr>
          <p:cNvPr id="2" name="Title 1"/>
          <p:cNvSpPr>
            <a:spLocks noGrp="1"/>
          </p:cNvSpPr>
          <p:nvPr>
            <p:ph type="title"/>
          </p:nvPr>
        </p:nvSpPr>
        <p:spPr>
          <a:xfrm>
            <a:off x="534988" y="729031"/>
            <a:ext cx="9618663" cy="1260475"/>
          </a:xfrm>
        </p:spPr>
        <p:txBody>
          <a:bodyPr/>
          <a:lstStyle/>
          <a:p>
            <a:r>
              <a:rPr lang="hr-HR" sz="3200" dirty="0">
                <a:solidFill>
                  <a:schemeClr val="tx2"/>
                </a:solidFill>
              </a:rPr>
              <a:t>Direktiva o odvodnje i pročišćavanju otpadnih voda 91/271/EEC</a:t>
            </a:r>
            <a:endParaRPr lang="hr-HR" sz="3200" b="1" dirty="0"/>
          </a:p>
        </p:txBody>
      </p:sp>
      <p:sp>
        <p:nvSpPr>
          <p:cNvPr id="3" name="Content Placeholder 2"/>
          <p:cNvSpPr>
            <a:spLocks noGrp="1"/>
          </p:cNvSpPr>
          <p:nvPr>
            <p:ph idx="1"/>
          </p:nvPr>
        </p:nvSpPr>
        <p:spPr/>
        <p:txBody>
          <a:bodyPr/>
          <a:lstStyle/>
          <a:p>
            <a:r>
              <a:rPr lang="hr-HR" sz="3200"/>
              <a:t>Članak 2. definicija aglomeracije</a:t>
            </a:r>
          </a:p>
          <a:p>
            <a:pPr>
              <a:buFont typeface="Arial" pitchFamily="34" charset="0"/>
              <a:buChar char="•"/>
            </a:pPr>
            <a:r>
              <a:rPr lang="hr-HR" sz="2300">
                <a:solidFill>
                  <a:srgbClr val="FF0000"/>
                </a:solidFill>
              </a:rPr>
              <a:t>'aglomeracija' znači područje na kojem su stanovništvo i/ili gospodarske djelatnosti dovoljno koncentrirani da se komunalne otpadne vode mogu prikupljati i odvoditi do uređaja za pročišćavanje komunalnih otpadnih voda ili do krajnje točke ispuštanja;</a:t>
            </a:r>
          </a:p>
          <a:p>
            <a:pPr marL="405562" lvl="1" indent="-405562">
              <a:buFont typeface="Arial" pitchFamily="34" charset="0"/>
              <a:buChar char="•"/>
            </a:pPr>
            <a:r>
              <a:rPr lang="hr-HR" smtClean="0"/>
              <a:t>Članak 3., 4. i 5. </a:t>
            </a:r>
            <a:endParaRPr lang="hr-HR"/>
          </a:p>
          <a:p>
            <a:pPr marL="405562" lvl="1" indent="-405562">
              <a:buFont typeface="Arial" pitchFamily="34" charset="0"/>
              <a:buChar char="•"/>
            </a:pPr>
            <a:r>
              <a:rPr lang="hr-HR" sz="1800">
                <a:solidFill>
                  <a:schemeClr val="tx2"/>
                </a:solidFill>
              </a:rPr>
              <a:t>Države članice će osigurati da sve aglomeracije dobiju sustave prikupljanja i transporta komunalnih otpadnih voda, najkasnije do ….</a:t>
            </a:r>
            <a:endParaRPr lang="hr-HR" sz="1800"/>
          </a:p>
          <a:p>
            <a:pPr marL="405562" lvl="1" indent="-405562">
              <a:buFont typeface="Arial" pitchFamily="34" charset="0"/>
              <a:buChar char="•"/>
            </a:pPr>
            <a:r>
              <a:rPr lang="hr-HR" sz="1800">
                <a:solidFill>
                  <a:schemeClr val="tx2"/>
                </a:solidFill>
              </a:rPr>
              <a:t>Države članice će osigurati da se komunalne otpadne vode iz sustava prikupljanja i </a:t>
            </a:r>
          </a:p>
          <a:p>
            <a:pPr marL="405562" lvl="1" indent="-405562">
              <a:buFont typeface="Arial" pitchFamily="34" charset="0"/>
              <a:buChar char="•"/>
            </a:pPr>
            <a:r>
              <a:rPr lang="hr-HR" sz="1800">
                <a:solidFill>
                  <a:schemeClr val="tx2"/>
                </a:solidFill>
              </a:rPr>
              <a:t>transporta otpadnih voda prije ispuštanja podvrgnu sekundarnom pročišćavanju ili </a:t>
            </a:r>
          </a:p>
          <a:p>
            <a:pPr marL="405562" lvl="1" indent="-405562">
              <a:buFont typeface="Arial" pitchFamily="34" charset="0"/>
              <a:buChar char="•"/>
            </a:pPr>
            <a:r>
              <a:rPr lang="hr-HR" sz="1800">
                <a:solidFill>
                  <a:schemeClr val="tx2"/>
                </a:solidFill>
              </a:rPr>
              <a:t>ekvivalentnom pročišćavanju…..</a:t>
            </a:r>
          </a:p>
          <a:p>
            <a:pPr marL="405562" lvl="1" indent="-405562">
              <a:buFont typeface="Arial" pitchFamily="34" charset="0"/>
              <a:buChar char="•"/>
            </a:pPr>
            <a:r>
              <a:rPr lang="hr-HR" sz="1800">
                <a:solidFill>
                  <a:schemeClr val="tx2"/>
                </a:solidFill>
              </a:rPr>
              <a:t>Države članice će osigurati da se komunalne otpadne vode iz sustava prikupljanja i </a:t>
            </a:r>
          </a:p>
          <a:p>
            <a:pPr marL="405562" lvl="1" indent="-405562">
              <a:buFont typeface="Arial" pitchFamily="34" charset="0"/>
              <a:buChar char="•"/>
            </a:pPr>
            <a:r>
              <a:rPr lang="hr-HR" sz="1800">
                <a:solidFill>
                  <a:schemeClr val="tx2"/>
                </a:solidFill>
              </a:rPr>
              <a:t>transporta otpadnih voda prije ispuštanja u osjetljiva područja podvrgnu strožem </a:t>
            </a:r>
          </a:p>
          <a:p>
            <a:pPr marL="405562" lvl="1" indent="-405562">
              <a:buFont typeface="Arial" pitchFamily="34" charset="0"/>
              <a:buChar char="•"/>
            </a:pPr>
            <a:r>
              <a:rPr lang="hr-HR" sz="1800">
                <a:solidFill>
                  <a:schemeClr val="tx2"/>
                </a:solidFill>
              </a:rPr>
              <a:t>pročišćavanju od onog opisanog u članku 4</a:t>
            </a:r>
          </a:p>
        </p:txBody>
      </p:sp>
      <p:sp>
        <p:nvSpPr>
          <p:cNvPr id="4" name="Slide Number Placeholder 3"/>
          <p:cNvSpPr>
            <a:spLocks noGrp="1"/>
          </p:cNvSpPr>
          <p:nvPr>
            <p:ph type="sldNum" sz="quarter" idx="11"/>
          </p:nvPr>
        </p:nvSpPr>
        <p:spPr/>
        <p:txBody>
          <a:bodyPr/>
          <a:lstStyle/>
          <a:p>
            <a:pPr>
              <a:defRPr/>
            </a:pPr>
            <a:fld id="{BDC65C8A-39CC-457F-8021-AFF3089761E6}" type="slidenum">
              <a:rPr lang="tr-TR" smtClean="0"/>
              <a:pPr>
                <a:defRPr/>
              </a:pPr>
              <a:t>12</a:t>
            </a:fld>
            <a:endParaRPr lang="tr-TR" dirty="0"/>
          </a:p>
        </p:txBody>
      </p:sp>
    </p:spTree>
    <p:extLst>
      <p:ext uri="{BB962C8B-B14F-4D97-AF65-F5344CB8AC3E}">
        <p14:creationId xmlns:p14="http://schemas.microsoft.com/office/powerpoint/2010/main" val="3068805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sp>
        <p:nvSpPr>
          <p:cNvPr id="4" name="Slide Number Placeholder 3"/>
          <p:cNvSpPr>
            <a:spLocks noGrp="1"/>
          </p:cNvSpPr>
          <p:nvPr>
            <p:ph type="sldNum" sz="quarter" idx="11"/>
          </p:nvPr>
        </p:nvSpPr>
        <p:spPr/>
        <p:txBody>
          <a:bodyPr/>
          <a:lstStyle/>
          <a:p>
            <a:pPr>
              <a:defRPr/>
            </a:pPr>
            <a:fld id="{BDC65C8A-39CC-457F-8021-AFF3089761E6}" type="slidenum">
              <a:rPr lang="tr-TR" smtClean="0"/>
              <a:pPr>
                <a:defRPr/>
              </a:pPr>
              <a:t>13</a:t>
            </a:fld>
            <a:endParaRPr lang="tr-TR" dirty="0"/>
          </a:p>
        </p:txBody>
      </p:sp>
      <p:pic>
        <p:nvPicPr>
          <p:cNvPr id="5" name="Picture 4"/>
          <p:cNvPicPr>
            <a:picLocks noChangeAspect="1"/>
          </p:cNvPicPr>
          <p:nvPr/>
        </p:nvPicPr>
        <p:blipFill rotWithShape="1">
          <a:blip r:embed="rId2"/>
          <a:srcRect l="18507" t="7032" r="-11" b="3893"/>
          <a:stretch/>
        </p:blipFill>
        <p:spPr>
          <a:xfrm>
            <a:off x="1" y="0"/>
            <a:ext cx="10688638" cy="7562850"/>
          </a:xfrm>
          <a:prstGeom prst="rect">
            <a:avLst/>
          </a:prstGeom>
        </p:spPr>
      </p:pic>
    </p:spTree>
    <p:extLst>
      <p:ext uri="{BB962C8B-B14F-4D97-AF65-F5344CB8AC3E}">
        <p14:creationId xmlns:p14="http://schemas.microsoft.com/office/powerpoint/2010/main" val="4237910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sp>
        <p:nvSpPr>
          <p:cNvPr id="4" name="Slide Number Placeholder 3"/>
          <p:cNvSpPr>
            <a:spLocks noGrp="1"/>
          </p:cNvSpPr>
          <p:nvPr>
            <p:ph type="sldNum" sz="quarter" idx="11"/>
          </p:nvPr>
        </p:nvSpPr>
        <p:spPr/>
        <p:txBody>
          <a:bodyPr/>
          <a:lstStyle/>
          <a:p>
            <a:pPr>
              <a:defRPr/>
            </a:pPr>
            <a:fld id="{BDC65C8A-39CC-457F-8021-AFF3089761E6}" type="slidenum">
              <a:rPr lang="tr-TR" smtClean="0"/>
              <a:pPr>
                <a:defRPr/>
              </a:pPr>
              <a:t>14</a:t>
            </a:fld>
            <a:endParaRPr lang="tr-TR" dirty="0"/>
          </a:p>
        </p:txBody>
      </p:sp>
      <p:pic>
        <p:nvPicPr>
          <p:cNvPr id="5" name="Picture 4"/>
          <p:cNvPicPr>
            <a:picLocks noChangeAspect="1"/>
          </p:cNvPicPr>
          <p:nvPr/>
        </p:nvPicPr>
        <p:blipFill rotWithShape="1">
          <a:blip r:embed="rId2"/>
          <a:srcRect l="20529" t="12373" r="18297" b="7445"/>
          <a:stretch/>
        </p:blipFill>
        <p:spPr>
          <a:xfrm>
            <a:off x="0" y="1"/>
            <a:ext cx="10688638" cy="7562850"/>
          </a:xfrm>
          <a:prstGeom prst="rect">
            <a:avLst/>
          </a:prstGeom>
        </p:spPr>
      </p:pic>
    </p:spTree>
    <p:extLst>
      <p:ext uri="{BB962C8B-B14F-4D97-AF65-F5344CB8AC3E}">
        <p14:creationId xmlns:p14="http://schemas.microsoft.com/office/powerpoint/2010/main" val="2634149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0"/>
            <a:ext cx="10688637" cy="922707"/>
          </a:xfrm>
          <a:solidFill>
            <a:schemeClr val="accent1">
              <a:lumMod val="20000"/>
              <a:lumOff val="80000"/>
            </a:schemeClr>
          </a:solidFill>
        </p:spPr>
        <p:txBody>
          <a:bodyPr/>
          <a:lstStyle/>
          <a:p>
            <a:r>
              <a:rPr lang="hr-HR" dirty="0"/>
              <a:t>Čakovec    </a:t>
            </a:r>
            <a:r>
              <a:rPr lang="hr-HR" sz="3200" dirty="0"/>
              <a:t>36.937.604 €</a:t>
            </a:r>
            <a:endParaRPr lang="hr-HR" dirty="0"/>
          </a:p>
        </p:txBody>
      </p:sp>
      <p:sp>
        <p:nvSpPr>
          <p:cNvPr id="4" name="Slide Number Placeholder 3"/>
          <p:cNvSpPr>
            <a:spLocks noGrp="1"/>
          </p:cNvSpPr>
          <p:nvPr>
            <p:ph type="sldNum" sz="quarter" idx="11"/>
          </p:nvPr>
        </p:nvSpPr>
        <p:spPr/>
        <p:txBody>
          <a:bodyPr/>
          <a:lstStyle/>
          <a:p>
            <a:pPr>
              <a:defRPr/>
            </a:pPr>
            <a:fld id="{BDC65C8A-39CC-457F-8021-AFF3089761E6}" type="slidenum">
              <a:rPr lang="tr-TR" smtClean="0"/>
              <a:pPr>
                <a:defRPr/>
              </a:pPr>
              <a:t>15</a:t>
            </a:fld>
            <a:endParaRPr lang="tr-TR"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4257" y="1469050"/>
            <a:ext cx="6040676" cy="5240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a:xfrm>
            <a:off x="294008" y="922707"/>
            <a:ext cx="3956077" cy="6432115"/>
          </a:xfrm>
          <a:prstGeom prst="rect">
            <a:avLst/>
          </a:prstGeom>
        </p:spPr>
        <p:txBody>
          <a:bodyPr lIns="104287" tIns="52144" rIns="104287" bIns="52144"/>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r-HR" sz="1800" u="sng" dirty="0"/>
              <a:t>OBUHVAT PROJEKTA</a:t>
            </a:r>
          </a:p>
          <a:p>
            <a:r>
              <a:rPr lang="hr-HR" sz="1800" dirty="0"/>
              <a:t>planira se izgraditi 72,9 km nove kanalizacijske mreže, 34 crpne stanice, te nadogradnja UPOV-a na III. stupnja pročišćavanja kapaciteta 75.000 ES. Potrebno je i rekonstruirati 14,15 km cjevovoda i 3 kišna preljeva te sanirati 5 km sustava odvodnje.</a:t>
            </a:r>
          </a:p>
          <a:p>
            <a:pPr marL="0" indent="0">
              <a:buNone/>
            </a:pPr>
            <a:endParaRPr lang="hr-HR" sz="1800" dirty="0"/>
          </a:p>
          <a:p>
            <a:pPr marL="0" indent="0">
              <a:buNone/>
            </a:pPr>
            <a:r>
              <a:rPr lang="hr-HR" sz="1800" u="sng" dirty="0"/>
              <a:t>STANJE PROJEKTNE DOKUMENTACIJE</a:t>
            </a:r>
          </a:p>
          <a:p>
            <a:r>
              <a:rPr lang="hr-HR" sz="1800" dirty="0"/>
              <a:t>Ishođene su sve građevinske dozvole za mrežu (14 kom) te lokacijska dozvola za UPOV.</a:t>
            </a:r>
            <a:br>
              <a:rPr lang="hr-HR" sz="1800" dirty="0"/>
            </a:br>
            <a:endParaRPr lang="hr-HR" sz="1800" u="sng" dirty="0"/>
          </a:p>
        </p:txBody>
      </p:sp>
    </p:spTree>
    <p:extLst>
      <p:ext uri="{BB962C8B-B14F-4D97-AF65-F5344CB8AC3E}">
        <p14:creationId xmlns:p14="http://schemas.microsoft.com/office/powerpoint/2010/main" val="2244351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0"/>
            <a:ext cx="10688637" cy="922707"/>
          </a:xfrm>
          <a:solidFill>
            <a:schemeClr val="accent1">
              <a:lumMod val="20000"/>
              <a:lumOff val="80000"/>
            </a:schemeClr>
          </a:solidFill>
        </p:spPr>
        <p:txBody>
          <a:bodyPr/>
          <a:lstStyle/>
          <a:p>
            <a:r>
              <a:rPr lang="hr-HR" dirty="0" smtClean="0"/>
              <a:t>Županja </a:t>
            </a:r>
            <a:r>
              <a:rPr lang="hr-HR" sz="3200" dirty="0"/>
              <a:t>9.378.884 €</a:t>
            </a:r>
            <a:endParaRPr lang="hr-HR" dirty="0"/>
          </a:p>
        </p:txBody>
      </p:sp>
      <p:sp>
        <p:nvSpPr>
          <p:cNvPr id="4" name="Slide Number Placeholder 3"/>
          <p:cNvSpPr>
            <a:spLocks noGrp="1"/>
          </p:cNvSpPr>
          <p:nvPr>
            <p:ph type="sldNum" sz="quarter" idx="11"/>
          </p:nvPr>
        </p:nvSpPr>
        <p:spPr/>
        <p:txBody>
          <a:bodyPr/>
          <a:lstStyle/>
          <a:p>
            <a:pPr>
              <a:defRPr/>
            </a:pPr>
            <a:fld id="{BDC65C8A-39CC-457F-8021-AFF3089761E6}" type="slidenum">
              <a:rPr lang="tr-TR" smtClean="0"/>
              <a:pPr>
                <a:defRPr/>
              </a:pPr>
              <a:t>16</a:t>
            </a:fld>
            <a:endParaRPr lang="tr-TR" dirty="0"/>
          </a:p>
        </p:txBody>
      </p:sp>
      <p:sp>
        <p:nvSpPr>
          <p:cNvPr id="9" name="Content Placeholder 2"/>
          <p:cNvSpPr txBox="1">
            <a:spLocks/>
          </p:cNvSpPr>
          <p:nvPr/>
        </p:nvSpPr>
        <p:spPr>
          <a:xfrm>
            <a:off x="271110" y="1002116"/>
            <a:ext cx="4208593" cy="6193888"/>
          </a:xfrm>
          <a:prstGeom prst="rect">
            <a:avLst/>
          </a:prstGeom>
        </p:spPr>
        <p:txBody>
          <a:bodyPr lIns="104287" tIns="52144" rIns="104287" bIns="52144"/>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r-HR" sz="1800" u="sng" dirty="0"/>
              <a:t>OBUHVAT PROJEKTA</a:t>
            </a:r>
          </a:p>
          <a:p>
            <a:pPr lvl="0" algn="just"/>
            <a:r>
              <a:rPr lang="hr-HR" sz="1800" dirty="0">
                <a:ea typeface="Times New Roman"/>
              </a:rPr>
              <a:t>izgradnja UPOV Županja III. stupnja pročišćavanja kapaciteta 17.000 ES </a:t>
            </a:r>
            <a:r>
              <a:rPr lang="hr-HR" sz="1800" dirty="0">
                <a:solidFill>
                  <a:prstClr val="black"/>
                </a:solidFill>
              </a:rPr>
              <a:t>. </a:t>
            </a:r>
          </a:p>
          <a:p>
            <a:pPr algn="just">
              <a:spcAft>
                <a:spcPts val="684"/>
              </a:spcAft>
            </a:pPr>
            <a:r>
              <a:rPr lang="hr-HR" sz="1800" dirty="0">
                <a:ea typeface="Times New Roman"/>
              </a:rPr>
              <a:t>Rekonstrukcija i dogradnja 14 km gravitacijskih cjevovoda i 4 km tlačnih cjevovoda i  16 crpnih stanica na sustavu odvodnje u Županji i Štitaru.</a:t>
            </a:r>
          </a:p>
          <a:p>
            <a:pPr algn="just">
              <a:spcAft>
                <a:spcPts val="684"/>
              </a:spcAft>
            </a:pPr>
            <a:r>
              <a:rPr lang="hr-HR" sz="1800" dirty="0">
                <a:ea typeface="Times New Roman"/>
              </a:rPr>
              <a:t>Izgradnja 360 kućnih priključaka na vodoopskrbnu mrežu u Štitaru.</a:t>
            </a:r>
          </a:p>
          <a:p>
            <a:pPr algn="just">
              <a:spcAft>
                <a:spcPts val="684"/>
              </a:spcAft>
            </a:pPr>
            <a:r>
              <a:rPr lang="hr-HR" sz="1800" dirty="0">
                <a:ea typeface="Times New Roman"/>
              </a:rPr>
              <a:t>Nabava opreme za upravljanje i održavanje sustava odvodnje.</a:t>
            </a:r>
          </a:p>
          <a:p>
            <a:pPr marL="0" indent="0" algn="just">
              <a:buNone/>
            </a:pPr>
            <a:r>
              <a:rPr lang="hr-HR" sz="1800" u="sng">
                <a:solidFill>
                  <a:prstClr val="black"/>
                </a:solidFill>
              </a:rPr>
              <a:t>STANJE PROJEKTNE DOKUMENTACIJE</a:t>
            </a:r>
          </a:p>
          <a:p>
            <a:r>
              <a:rPr lang="hr-HR" sz="1800"/>
              <a:t>Ishođene su sve građevinske dozvole za mrežu (3 kom) te lokacijska dozvola za UPOV.</a:t>
            </a:r>
            <a:br>
              <a:rPr lang="hr-HR" sz="1800"/>
            </a:br>
            <a:endParaRPr lang="hr-HR" sz="1800" u="sng"/>
          </a:p>
          <a:p>
            <a:pPr algn="just">
              <a:spcAft>
                <a:spcPts val="684"/>
              </a:spcAft>
            </a:pPr>
            <a:endParaRPr lang="hr-HR" sz="1800" dirty="0">
              <a:ea typeface="Times New Roman"/>
            </a:endParaRPr>
          </a:p>
          <a:p>
            <a:pPr marL="0" indent="0">
              <a:buNone/>
            </a:pPr>
            <a:endParaRPr lang="hr-HR" sz="1800" u="sng" dirty="0"/>
          </a:p>
        </p:txBody>
      </p:sp>
      <p:pic>
        <p:nvPicPr>
          <p:cNvPr id="6"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9288" y="1319751"/>
            <a:ext cx="5561796" cy="5091298"/>
          </a:xfrm>
          <a:prstGeom prst="rect">
            <a:avLst/>
          </a:prstGeom>
        </p:spPr>
      </p:pic>
    </p:spTree>
    <p:extLst>
      <p:ext uri="{BB962C8B-B14F-4D97-AF65-F5344CB8AC3E}">
        <p14:creationId xmlns:p14="http://schemas.microsoft.com/office/powerpoint/2010/main" val="3699097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0"/>
            <a:ext cx="10688637" cy="763890"/>
          </a:xfrm>
          <a:solidFill>
            <a:schemeClr val="accent1">
              <a:lumMod val="20000"/>
              <a:lumOff val="80000"/>
            </a:schemeClr>
          </a:solidFill>
        </p:spPr>
        <p:txBody>
          <a:bodyPr/>
          <a:lstStyle/>
          <a:p>
            <a:r>
              <a:rPr lang="hr-HR" dirty="0"/>
              <a:t>Vukovar</a:t>
            </a:r>
            <a:r>
              <a:rPr lang="hr-HR" sz="3600" dirty="0"/>
              <a:t> 48.255.002€</a:t>
            </a:r>
          </a:p>
        </p:txBody>
      </p:sp>
      <p:sp>
        <p:nvSpPr>
          <p:cNvPr id="4" name="Slide Number Placeholder 3"/>
          <p:cNvSpPr>
            <a:spLocks noGrp="1"/>
          </p:cNvSpPr>
          <p:nvPr>
            <p:ph type="sldNum" sz="quarter" idx="11"/>
          </p:nvPr>
        </p:nvSpPr>
        <p:spPr/>
        <p:txBody>
          <a:bodyPr/>
          <a:lstStyle/>
          <a:p>
            <a:pPr>
              <a:defRPr/>
            </a:pPr>
            <a:fld id="{BDC65C8A-39CC-457F-8021-AFF3089761E6}" type="slidenum">
              <a:rPr lang="tr-TR" smtClean="0"/>
              <a:pPr>
                <a:defRPr/>
              </a:pPr>
              <a:t>17</a:t>
            </a:fld>
            <a:endParaRPr lang="tr-TR" dirty="0"/>
          </a:p>
        </p:txBody>
      </p:sp>
      <p:sp>
        <p:nvSpPr>
          <p:cNvPr id="9" name="Content Placeholder 2"/>
          <p:cNvSpPr txBox="1">
            <a:spLocks/>
          </p:cNvSpPr>
          <p:nvPr/>
        </p:nvSpPr>
        <p:spPr>
          <a:xfrm>
            <a:off x="127345" y="763890"/>
            <a:ext cx="4038568" cy="6590931"/>
          </a:xfrm>
          <a:prstGeom prst="rect">
            <a:avLst/>
          </a:prstGeom>
        </p:spPr>
        <p:txBody>
          <a:bodyPr lIns="104287" tIns="52144" rIns="104287" bIns="52144"/>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ts val="0"/>
              </a:spcAft>
            </a:pPr>
            <a:endParaRPr lang="hr-HR" sz="1600" b="1" dirty="0">
              <a:ea typeface="Times New Roman"/>
            </a:endParaRPr>
          </a:p>
          <a:p>
            <a:pPr marL="0" indent="0" algn="just">
              <a:spcAft>
                <a:spcPts val="0"/>
              </a:spcAft>
              <a:buNone/>
            </a:pPr>
            <a:endParaRPr lang="hr-HR" sz="1600" dirty="0">
              <a:latin typeface="Times New Roman"/>
              <a:ea typeface="Times New Roman"/>
            </a:endParaRPr>
          </a:p>
          <a:p>
            <a:pPr marL="0" indent="0">
              <a:buNone/>
            </a:pPr>
            <a:endParaRPr lang="hr-HR" sz="1600" u="sng"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3460" y="931953"/>
            <a:ext cx="5218655" cy="6421757"/>
          </a:xfrm>
          <a:prstGeom prst="rect">
            <a:avLst/>
          </a:prstGeom>
        </p:spPr>
      </p:pic>
      <p:sp>
        <p:nvSpPr>
          <p:cNvPr id="7" name="Content Placeholder 2"/>
          <p:cNvSpPr txBox="1">
            <a:spLocks/>
          </p:cNvSpPr>
          <p:nvPr/>
        </p:nvSpPr>
        <p:spPr>
          <a:xfrm>
            <a:off x="305489" y="931954"/>
            <a:ext cx="4038568" cy="6590931"/>
          </a:xfrm>
          <a:prstGeom prst="rect">
            <a:avLst/>
          </a:prstGeom>
        </p:spPr>
        <p:txBody>
          <a:bodyPr lIns="104287" tIns="52144" rIns="104287" bIns="52144"/>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r-HR" sz="1800" u="sng" dirty="0"/>
              <a:t>OBUHVAT PROJEKTA</a:t>
            </a:r>
          </a:p>
          <a:p>
            <a:pPr algn="just">
              <a:spcAft>
                <a:spcPts val="0"/>
              </a:spcAft>
            </a:pPr>
            <a:r>
              <a:rPr lang="hr-HR" sz="1800" dirty="0"/>
              <a:t>Planira se rekonstrukcija (28 km) i proširenje, izgradnja novog sustava odvodnje u ukupnoj dužini od 66 km od čega je:(9,8 km) u  gradu Vukovaru, uključivo potrebne crpne stanice i ostale objekte na sustavu. Predviđa se izgradnja uređaja III. Stupnja pročišćavanja kapaciteta cca 42 000 ES.</a:t>
            </a:r>
          </a:p>
          <a:p>
            <a:pPr algn="just">
              <a:spcAft>
                <a:spcPts val="0"/>
              </a:spcAft>
            </a:pPr>
            <a:r>
              <a:rPr lang="hr-HR" sz="1800" dirty="0"/>
              <a:t>Izgradnja rezervoara kapaciteta 3000 m</a:t>
            </a:r>
            <a:r>
              <a:rPr lang="hr-HR" sz="1800" baseline="30000" dirty="0"/>
              <a:t>3</a:t>
            </a:r>
            <a:r>
              <a:rPr lang="hr-HR" sz="1800" dirty="0"/>
              <a:t>, sanacija i rekonstrukcija 21 km opskrbnih cjevovoda te izgradinja 7 km novih opskrbnih cjevovoda.</a:t>
            </a:r>
          </a:p>
          <a:p>
            <a:pPr algn="just">
              <a:spcAft>
                <a:spcPts val="0"/>
              </a:spcAft>
            </a:pPr>
            <a:endParaRPr lang="hr-HR" sz="1800">
              <a:ea typeface="Times New Roman"/>
            </a:endParaRPr>
          </a:p>
          <a:p>
            <a:pPr marL="0" indent="0">
              <a:buNone/>
            </a:pPr>
            <a:r>
              <a:rPr lang="hr-HR" sz="1800" u="sng">
                <a:solidFill>
                  <a:prstClr val="black"/>
                </a:solidFill>
              </a:rPr>
              <a:t>STANJE PROJEKTNE DOKUMENTACIJE</a:t>
            </a:r>
          </a:p>
          <a:p>
            <a:r>
              <a:rPr lang="hr-HR" sz="1800"/>
              <a:t>Ishođene su sve građevinske dozvole za mrežu (25 kom) te lokacijska dozvola za UPOV.</a:t>
            </a:r>
            <a:br>
              <a:rPr lang="hr-HR" sz="1800"/>
            </a:br>
            <a:endParaRPr lang="hr-HR" sz="1800" u="sng"/>
          </a:p>
          <a:p>
            <a:pPr algn="just">
              <a:spcAft>
                <a:spcPts val="0"/>
              </a:spcAft>
            </a:pPr>
            <a:endParaRPr lang="hr-HR" sz="1800" b="1" dirty="0">
              <a:ea typeface="Times New Roman"/>
            </a:endParaRPr>
          </a:p>
          <a:p>
            <a:pPr marL="0" indent="0" algn="just">
              <a:spcAft>
                <a:spcPts val="0"/>
              </a:spcAft>
              <a:buNone/>
            </a:pPr>
            <a:endParaRPr lang="hr-HR" sz="1800" dirty="0">
              <a:latin typeface="Times New Roman"/>
              <a:ea typeface="Times New Roman"/>
            </a:endParaRPr>
          </a:p>
          <a:p>
            <a:pPr marL="0" indent="0">
              <a:buNone/>
            </a:pPr>
            <a:endParaRPr lang="hr-HR" sz="1800" u="sng" dirty="0"/>
          </a:p>
        </p:txBody>
      </p:sp>
    </p:spTree>
    <p:extLst>
      <p:ext uri="{BB962C8B-B14F-4D97-AF65-F5344CB8AC3E}">
        <p14:creationId xmlns:p14="http://schemas.microsoft.com/office/powerpoint/2010/main" val="1417872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791" y="0"/>
            <a:ext cx="10683058" cy="7562850"/>
          </a:xfrm>
          <a:prstGeom prst="rect">
            <a:avLst/>
          </a:prstGeom>
          <a:noFill/>
          <a:ln w="9525">
            <a:noFill/>
            <a:miter lim="800000"/>
            <a:headEnd/>
            <a:tailEnd/>
          </a:ln>
        </p:spPr>
      </p:pic>
      <p:sp>
        <p:nvSpPr>
          <p:cNvPr id="3075" name="Title 1"/>
          <p:cNvSpPr>
            <a:spLocks noGrp="1"/>
          </p:cNvSpPr>
          <p:nvPr>
            <p:ph type="ctrTitle"/>
          </p:nvPr>
        </p:nvSpPr>
        <p:spPr>
          <a:xfrm>
            <a:off x="801648" y="2053233"/>
            <a:ext cx="9085342" cy="3664286"/>
          </a:xfrm>
        </p:spPr>
        <p:txBody>
          <a:bodyPr/>
          <a:lstStyle/>
          <a:p>
            <a:pPr eaLnBrk="1" hangingPunct="1"/>
            <a:r>
              <a:rPr lang="hr-HR" sz="4000" dirty="0" smtClean="0"/>
              <a:t>OSNOVNE INFORMACIJE O OGRANIČENOM POZIVU NA DOSTAVU </a:t>
            </a:r>
            <a:r>
              <a:rPr lang="hr-HR" sz="4000" smtClean="0"/>
              <a:t>PRIJEDLOGA PROJEKATA</a:t>
            </a:r>
            <a:endParaRPr lang="hr-HR" sz="4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0"/>
            <a:ext cx="10688638" cy="7562850"/>
          </a:xfrm>
          <a:prstGeom prst="rect">
            <a:avLst/>
          </a:prstGeom>
          <a:noFill/>
          <a:ln w="9525">
            <a:noFill/>
            <a:miter lim="800000"/>
            <a:headEnd/>
            <a:tailEnd/>
          </a:ln>
        </p:spPr>
      </p:pic>
      <p:sp>
        <p:nvSpPr>
          <p:cNvPr id="3075" name="Title 1"/>
          <p:cNvSpPr>
            <a:spLocks noGrp="1"/>
          </p:cNvSpPr>
          <p:nvPr>
            <p:ph type="title"/>
          </p:nvPr>
        </p:nvSpPr>
        <p:spPr>
          <a:xfrm>
            <a:off x="534989" y="829097"/>
            <a:ext cx="9201150" cy="957262"/>
          </a:xfrm>
        </p:spPr>
        <p:txBody>
          <a:bodyPr/>
          <a:lstStyle/>
          <a:p>
            <a:pPr eaLnBrk="1" hangingPunct="1"/>
            <a:r>
              <a:rPr lang="hr-HR" sz="4000" dirty="0" smtClean="0"/>
              <a:t>INSTITUCIONALNI OKVIR</a:t>
            </a:r>
          </a:p>
        </p:txBody>
      </p:sp>
      <p:pic>
        <p:nvPicPr>
          <p:cNvPr id="1027" name="Picture 3" descr="C:\Users\acelio-cega\AppData\Local\Microsoft\Windows\Temporary Internet Files\Content.Outlook\YNG1TBL7\RCOP organigram2.jpg"/>
          <p:cNvPicPr>
            <a:picLocks noChangeAspect="1" noChangeArrowheads="1"/>
          </p:cNvPicPr>
          <p:nvPr/>
        </p:nvPicPr>
        <p:blipFill rotWithShape="1">
          <a:blip r:embed="rId4">
            <a:extLst>
              <a:ext uri="{28A0092B-C50C-407E-A947-70E740481C1C}">
                <a14:useLocalDpi xmlns:a14="http://schemas.microsoft.com/office/drawing/2010/main" val="0"/>
              </a:ext>
            </a:extLst>
          </a:blip>
          <a:srcRect b="88177"/>
          <a:stretch/>
        </p:blipFill>
        <p:spPr bwMode="auto">
          <a:xfrm>
            <a:off x="879823" y="2125241"/>
            <a:ext cx="7452028" cy="7592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truktura u strukturnim fondovima_hrv.PNG"/>
          <p:cNvPicPr/>
          <p:nvPr/>
        </p:nvPicPr>
        <p:blipFill>
          <a:blip r:embed="rId5">
            <a:extLst>
              <a:ext uri="{28A0092B-C50C-407E-A947-70E740481C1C}">
                <a14:useLocalDpi xmlns:a14="http://schemas.microsoft.com/office/drawing/2010/main" val="0"/>
              </a:ext>
            </a:extLst>
          </a:blip>
          <a:srcRect/>
          <a:stretch>
            <a:fillRect/>
          </a:stretch>
        </p:blipFill>
        <p:spPr bwMode="auto">
          <a:xfrm>
            <a:off x="447775" y="3349377"/>
            <a:ext cx="8653137" cy="239158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791" y="0"/>
            <a:ext cx="10683058" cy="7562850"/>
          </a:xfrm>
          <a:prstGeom prst="rect">
            <a:avLst/>
          </a:prstGeom>
          <a:noFill/>
          <a:ln w="9525">
            <a:noFill/>
            <a:miter lim="800000"/>
            <a:headEnd/>
            <a:tailEnd/>
          </a:ln>
        </p:spPr>
      </p:pic>
      <p:sp>
        <p:nvSpPr>
          <p:cNvPr id="3075" name="Title 1"/>
          <p:cNvSpPr>
            <a:spLocks noGrp="1"/>
          </p:cNvSpPr>
          <p:nvPr>
            <p:ph type="title"/>
          </p:nvPr>
        </p:nvSpPr>
        <p:spPr>
          <a:xfrm>
            <a:off x="504709" y="757089"/>
            <a:ext cx="9201150" cy="957262"/>
          </a:xfrm>
        </p:spPr>
        <p:txBody>
          <a:bodyPr/>
          <a:lstStyle/>
          <a:p>
            <a:pPr eaLnBrk="1" hangingPunct="1"/>
            <a:r>
              <a:rPr lang="hr-HR" sz="4000" dirty="0" smtClean="0"/>
              <a:t>DNEVNI RED</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758102870"/>
              </p:ext>
            </p:extLst>
          </p:nvPr>
        </p:nvGraphicFramePr>
        <p:xfrm>
          <a:off x="1239863" y="1609090"/>
          <a:ext cx="7776864" cy="4467148"/>
        </p:xfrm>
        <a:graphic>
          <a:graphicData uri="http://schemas.openxmlformats.org/drawingml/2006/table">
            <a:tbl>
              <a:tblPr firstRow="1" firstCol="1" bandRow="1">
                <a:tableStyleId>{5C22544A-7EE6-4342-B048-85BDC9FD1C3A}</a:tableStyleId>
              </a:tblPr>
              <a:tblGrid>
                <a:gridCol w="1633577"/>
                <a:gridCol w="6143287"/>
              </a:tblGrid>
              <a:tr h="2304254">
                <a:tc>
                  <a:txBody>
                    <a:bodyPr/>
                    <a:lstStyle/>
                    <a:p>
                      <a:pPr>
                        <a:lnSpc>
                          <a:spcPct val="115000"/>
                        </a:lnSpc>
                        <a:spcAft>
                          <a:spcPts val="0"/>
                        </a:spcAft>
                        <a:tabLst>
                          <a:tab pos="1350645" algn="l"/>
                        </a:tabLst>
                      </a:pPr>
                      <a:r>
                        <a:rPr lang="hr-HR" sz="2000" dirty="0" smtClean="0">
                          <a:effectLst/>
                        </a:rPr>
                        <a:t>10.00 -12.15</a:t>
                      </a:r>
                      <a:endParaRPr lang="hr-HR" sz="2000" dirty="0">
                        <a:effectLst/>
                        <a:latin typeface="Calibri"/>
                        <a:ea typeface="Calibri"/>
                        <a:cs typeface="Times New Roman"/>
                      </a:endParaRPr>
                    </a:p>
                  </a:txBody>
                  <a:tcPr marL="68580" marR="68580" marT="0" marB="0">
                    <a:solidFill>
                      <a:schemeClr val="accent3">
                        <a:lumMod val="75000"/>
                      </a:schemeClr>
                    </a:solidFill>
                  </a:tcPr>
                </a:tc>
                <a:tc>
                  <a:txBody>
                    <a:bodyPr/>
                    <a:lstStyle/>
                    <a:p>
                      <a:pPr marL="342900" indent="-342900" algn="just">
                        <a:spcAft>
                          <a:spcPts val="0"/>
                        </a:spcAft>
                        <a:buFont typeface="Wingdings" panose="05000000000000000000" pitchFamily="2" charset="2"/>
                        <a:buChar char="Ø"/>
                      </a:pPr>
                      <a:r>
                        <a:rPr lang="hr-HR" sz="2400" b="0" dirty="0" smtClean="0">
                          <a:solidFill>
                            <a:schemeClr val="tx1"/>
                          </a:solidFill>
                          <a:effectLst/>
                        </a:rPr>
                        <a:t>Uvodno o</a:t>
                      </a:r>
                      <a:r>
                        <a:rPr lang="hr-HR" sz="2400" b="0" baseline="0" dirty="0" smtClean="0">
                          <a:solidFill>
                            <a:schemeClr val="tx1"/>
                          </a:solidFill>
                          <a:effectLst/>
                        </a:rPr>
                        <a:t> EU projektima</a:t>
                      </a:r>
                      <a:endParaRPr lang="hr-HR" sz="2400" b="0" dirty="0" smtClean="0">
                        <a:solidFill>
                          <a:schemeClr val="tx1"/>
                        </a:solidFill>
                        <a:effectLst/>
                      </a:endParaRPr>
                    </a:p>
                    <a:p>
                      <a:pPr marL="342900" indent="-342900" algn="just">
                        <a:spcAft>
                          <a:spcPts val="0"/>
                        </a:spcAft>
                        <a:buFont typeface="Wingdings" panose="05000000000000000000" pitchFamily="2" charset="2"/>
                        <a:buChar char="Ø"/>
                      </a:pPr>
                      <a:r>
                        <a:rPr lang="hr-HR" sz="2400" b="0" dirty="0" smtClean="0">
                          <a:solidFill>
                            <a:schemeClr val="tx1"/>
                          </a:solidFill>
                          <a:effectLst/>
                        </a:rPr>
                        <a:t>Osnovne </a:t>
                      </a:r>
                      <a:r>
                        <a:rPr lang="hr-HR" sz="2400" b="0" dirty="0">
                          <a:solidFill>
                            <a:schemeClr val="tx1"/>
                          </a:solidFill>
                          <a:effectLst/>
                        </a:rPr>
                        <a:t>informacije o </a:t>
                      </a:r>
                      <a:r>
                        <a:rPr lang="hr-HR" sz="2400" b="0" dirty="0" smtClean="0">
                          <a:solidFill>
                            <a:schemeClr val="tx1"/>
                          </a:solidFill>
                          <a:effectLst/>
                        </a:rPr>
                        <a:t>Ograničenom pozivu na dostavu prijedloga projekata br. EN.2.1.11</a:t>
                      </a:r>
                      <a:r>
                        <a:rPr lang="hr-HR" sz="2400" b="0" smtClean="0">
                          <a:solidFill>
                            <a:schemeClr val="tx1"/>
                          </a:solidFill>
                          <a:effectLst/>
                        </a:rPr>
                        <a:t>. </a:t>
                      </a:r>
                    </a:p>
                    <a:p>
                      <a:pPr marL="342900" indent="-342900">
                        <a:lnSpc>
                          <a:spcPct val="115000"/>
                        </a:lnSpc>
                        <a:spcAft>
                          <a:spcPts val="0"/>
                        </a:spcAft>
                        <a:buFont typeface="Wingdings" panose="05000000000000000000" pitchFamily="2" charset="2"/>
                        <a:buChar char="Ø"/>
                      </a:pPr>
                      <a:r>
                        <a:rPr lang="hr-HR" sz="2400" b="0" smtClean="0">
                          <a:solidFill>
                            <a:schemeClr val="tx1"/>
                          </a:solidFill>
                          <a:effectLst/>
                        </a:rPr>
                        <a:t>Upute za prijavitelje</a:t>
                      </a:r>
                    </a:p>
                    <a:p>
                      <a:pPr marL="342900" indent="-342900">
                        <a:lnSpc>
                          <a:spcPct val="115000"/>
                        </a:lnSpc>
                        <a:spcAft>
                          <a:spcPts val="0"/>
                        </a:spcAft>
                        <a:buFont typeface="Wingdings" panose="05000000000000000000" pitchFamily="2" charset="2"/>
                        <a:buChar char="Ø"/>
                        <a:tabLst>
                          <a:tab pos="900430" algn="l"/>
                        </a:tabLst>
                      </a:pPr>
                      <a:r>
                        <a:rPr lang="hr-HR" sz="2400" b="0" smtClean="0">
                          <a:solidFill>
                            <a:schemeClr val="tx1"/>
                          </a:solidFill>
                          <a:effectLst/>
                        </a:rPr>
                        <a:t>Uvjeti </a:t>
                      </a:r>
                      <a:r>
                        <a:rPr lang="hr-HR" sz="2400" b="0" dirty="0">
                          <a:solidFill>
                            <a:schemeClr val="tx1"/>
                          </a:solidFill>
                          <a:effectLst/>
                        </a:rPr>
                        <a:t>prihvatljivosti</a:t>
                      </a:r>
                    </a:p>
                    <a:p>
                      <a:pPr algn="just">
                        <a:spcAft>
                          <a:spcPts val="0"/>
                        </a:spcAft>
                      </a:pPr>
                      <a:r>
                        <a:rPr lang="hr-HR" sz="1100" b="0" dirty="0">
                          <a:solidFill>
                            <a:schemeClr val="tx1"/>
                          </a:solidFill>
                          <a:effectLst/>
                        </a:rPr>
                        <a:t> </a:t>
                      </a:r>
                      <a:endParaRPr lang="hr-HR" sz="1100" b="0" dirty="0">
                        <a:solidFill>
                          <a:schemeClr val="tx1"/>
                        </a:solidFill>
                        <a:effectLst/>
                        <a:latin typeface="Calibri"/>
                        <a:ea typeface="Calibri"/>
                        <a:cs typeface="Times New Roman"/>
                      </a:endParaRPr>
                    </a:p>
                  </a:txBody>
                  <a:tcPr marL="68580" marR="68580" marT="0" marB="0">
                    <a:solidFill>
                      <a:schemeClr val="accent3">
                        <a:lumMod val="60000"/>
                        <a:lumOff val="40000"/>
                      </a:schemeClr>
                    </a:solidFill>
                  </a:tcPr>
                </a:tc>
              </a:tr>
              <a:tr h="480398">
                <a:tc>
                  <a:txBody>
                    <a:bodyPr/>
                    <a:lstStyle/>
                    <a:p>
                      <a:pPr>
                        <a:lnSpc>
                          <a:spcPct val="115000"/>
                        </a:lnSpc>
                        <a:spcAft>
                          <a:spcPts val="0"/>
                        </a:spcAft>
                        <a:tabLst>
                          <a:tab pos="1350645" algn="l"/>
                        </a:tabLst>
                      </a:pPr>
                      <a:r>
                        <a:rPr lang="hr-HR" sz="2000" dirty="0" smtClean="0">
                          <a:effectLst/>
                        </a:rPr>
                        <a:t>12.15 -13.00</a:t>
                      </a:r>
                      <a:endParaRPr lang="hr-HR" sz="2000" dirty="0">
                        <a:effectLst/>
                        <a:latin typeface="Calibri"/>
                        <a:ea typeface="Calibri"/>
                        <a:cs typeface="Times New Roman"/>
                      </a:endParaRPr>
                    </a:p>
                  </a:txBody>
                  <a:tcPr marL="68580" marR="68580" marT="0" marB="0">
                    <a:solidFill>
                      <a:schemeClr val="accent3">
                        <a:lumMod val="75000"/>
                      </a:schemeClr>
                    </a:solidFill>
                  </a:tcPr>
                </a:tc>
                <a:tc>
                  <a:txBody>
                    <a:bodyPr/>
                    <a:lstStyle/>
                    <a:p>
                      <a:pPr marL="342900" indent="-342900">
                        <a:lnSpc>
                          <a:spcPct val="115000"/>
                        </a:lnSpc>
                        <a:spcAft>
                          <a:spcPts val="0"/>
                        </a:spcAft>
                        <a:buFont typeface="Wingdings" panose="05000000000000000000" pitchFamily="2" charset="2"/>
                        <a:buChar char="Ø"/>
                        <a:tabLst>
                          <a:tab pos="1350645" algn="l"/>
                        </a:tabLst>
                      </a:pPr>
                      <a:r>
                        <a:rPr lang="hr-HR" sz="2400" b="0" dirty="0" smtClean="0">
                          <a:solidFill>
                            <a:schemeClr val="tx1"/>
                          </a:solidFill>
                          <a:effectLst/>
                        </a:rPr>
                        <a:t>Pauza</a:t>
                      </a:r>
                      <a:endParaRPr lang="hr-HR" sz="2400" b="0" dirty="0">
                        <a:solidFill>
                          <a:schemeClr val="tx1"/>
                        </a:solidFill>
                        <a:effectLst/>
                      </a:endParaRPr>
                    </a:p>
                  </a:txBody>
                  <a:tcPr marL="68580" marR="68580" marT="0" marB="0">
                    <a:solidFill>
                      <a:schemeClr val="accent3">
                        <a:lumMod val="60000"/>
                        <a:lumOff val="40000"/>
                      </a:schemeClr>
                    </a:solidFill>
                  </a:tcPr>
                </a:tc>
              </a:tr>
              <a:tr h="936761">
                <a:tc>
                  <a:txBody>
                    <a:bodyPr/>
                    <a:lstStyle/>
                    <a:p>
                      <a:pPr>
                        <a:lnSpc>
                          <a:spcPct val="115000"/>
                        </a:lnSpc>
                        <a:spcAft>
                          <a:spcPts val="0"/>
                        </a:spcAft>
                        <a:tabLst>
                          <a:tab pos="1350645" algn="l"/>
                        </a:tabLst>
                      </a:pPr>
                      <a:r>
                        <a:rPr lang="hr-HR" sz="2000" dirty="0" smtClean="0">
                          <a:effectLst/>
                        </a:rPr>
                        <a:t>13.00 -14.30</a:t>
                      </a:r>
                      <a:endParaRPr lang="hr-HR" sz="2000" dirty="0">
                        <a:effectLst/>
                        <a:latin typeface="Calibri"/>
                        <a:ea typeface="Calibri"/>
                        <a:cs typeface="Times New Roman"/>
                      </a:endParaRPr>
                    </a:p>
                  </a:txBody>
                  <a:tcPr marL="68580" marR="68580" marT="0" marB="0">
                    <a:solidFill>
                      <a:schemeClr val="accent3">
                        <a:lumMod val="75000"/>
                      </a:schemeClr>
                    </a:solidFill>
                  </a:tcPr>
                </a:tc>
                <a:tc>
                  <a:txBody>
                    <a:bodyPr/>
                    <a:lstStyle/>
                    <a:p>
                      <a:pPr marL="342900" indent="-342900">
                        <a:lnSpc>
                          <a:spcPct val="115000"/>
                        </a:lnSpc>
                        <a:spcAft>
                          <a:spcPts val="0"/>
                        </a:spcAft>
                        <a:buFont typeface="Wingdings" panose="05000000000000000000" pitchFamily="2" charset="2"/>
                        <a:buChar char="Ø"/>
                        <a:tabLst>
                          <a:tab pos="1350645" algn="l"/>
                        </a:tabLst>
                      </a:pPr>
                      <a:r>
                        <a:rPr lang="hr-HR" sz="2400" b="0" dirty="0">
                          <a:solidFill>
                            <a:schemeClr val="tx1"/>
                          </a:solidFill>
                          <a:effectLst/>
                        </a:rPr>
                        <a:t>Prijava projekta                           </a:t>
                      </a:r>
                    </a:p>
                    <a:p>
                      <a:pPr marL="342900" indent="-342900">
                        <a:lnSpc>
                          <a:spcPct val="115000"/>
                        </a:lnSpc>
                        <a:spcAft>
                          <a:spcPts val="0"/>
                        </a:spcAft>
                        <a:buFont typeface="Wingdings" panose="05000000000000000000" pitchFamily="2" charset="2"/>
                        <a:buChar char="Ø"/>
                        <a:tabLst>
                          <a:tab pos="1350645" algn="l"/>
                        </a:tabLst>
                      </a:pPr>
                      <a:r>
                        <a:rPr lang="hr-HR" sz="2400" b="0" dirty="0" smtClean="0">
                          <a:solidFill>
                            <a:schemeClr val="tx1"/>
                          </a:solidFill>
                          <a:effectLst/>
                        </a:rPr>
                        <a:t>Postupak </a:t>
                      </a:r>
                      <a:r>
                        <a:rPr lang="hr-HR" sz="2400" b="0" dirty="0">
                          <a:solidFill>
                            <a:schemeClr val="tx1"/>
                          </a:solidFill>
                          <a:effectLst/>
                        </a:rPr>
                        <a:t>procjene projektnih </a:t>
                      </a:r>
                      <a:r>
                        <a:rPr lang="hr-HR" sz="2400" b="0" dirty="0" smtClean="0">
                          <a:solidFill>
                            <a:schemeClr val="tx1"/>
                          </a:solidFill>
                          <a:effectLst/>
                        </a:rPr>
                        <a:t>prijava</a:t>
                      </a:r>
                    </a:p>
                    <a:p>
                      <a:pPr marL="342900" indent="-342900">
                        <a:lnSpc>
                          <a:spcPct val="115000"/>
                        </a:lnSpc>
                        <a:spcAft>
                          <a:spcPts val="0"/>
                        </a:spcAft>
                        <a:buFont typeface="Wingdings" panose="05000000000000000000" pitchFamily="2" charset="2"/>
                        <a:buChar char="Ø"/>
                        <a:tabLst>
                          <a:tab pos="1350645" algn="l"/>
                        </a:tabLst>
                      </a:pPr>
                      <a:r>
                        <a:rPr lang="hr-HR" sz="2400" b="0" dirty="0" smtClean="0">
                          <a:solidFill>
                            <a:schemeClr val="tx1"/>
                          </a:solidFill>
                          <a:effectLst/>
                        </a:rPr>
                        <a:t>Kreiranje prijavnog obrasca A</a:t>
                      </a:r>
                      <a:endParaRPr lang="hr-HR" sz="2400" b="0" dirty="0">
                        <a:solidFill>
                          <a:schemeClr val="tx1"/>
                        </a:solidFill>
                        <a:effectLst/>
                      </a:endParaRPr>
                    </a:p>
                  </a:txBody>
                  <a:tcPr marL="68580" marR="68580" marT="0" marB="0">
                    <a:solidFill>
                      <a:schemeClr val="accent3">
                        <a:lumMod val="60000"/>
                        <a:lumOff val="40000"/>
                      </a:schemeClr>
                    </a:solidFill>
                  </a:tcPr>
                </a:tc>
              </a:tr>
              <a:tr h="325738">
                <a:tc>
                  <a:txBody>
                    <a:bodyPr/>
                    <a:lstStyle/>
                    <a:p>
                      <a:pPr>
                        <a:lnSpc>
                          <a:spcPct val="115000"/>
                        </a:lnSpc>
                        <a:spcAft>
                          <a:spcPts val="0"/>
                        </a:spcAft>
                        <a:tabLst>
                          <a:tab pos="1350645" algn="l"/>
                        </a:tabLst>
                      </a:pPr>
                      <a:r>
                        <a:rPr lang="hr-HR" sz="2000" dirty="0" smtClean="0">
                          <a:effectLst/>
                        </a:rPr>
                        <a:t>14.30 -15.00</a:t>
                      </a:r>
                      <a:endParaRPr lang="hr-HR" sz="2000" dirty="0">
                        <a:effectLst/>
                        <a:latin typeface="Calibri"/>
                        <a:ea typeface="Calibri"/>
                        <a:cs typeface="Times New Roman"/>
                      </a:endParaRPr>
                    </a:p>
                  </a:txBody>
                  <a:tcPr marL="68580" marR="68580" marT="0" marB="0">
                    <a:solidFill>
                      <a:schemeClr val="accent3">
                        <a:lumMod val="75000"/>
                      </a:schemeClr>
                    </a:solidFill>
                  </a:tcPr>
                </a:tc>
                <a:tc>
                  <a:txBody>
                    <a:bodyPr/>
                    <a:lstStyle/>
                    <a:p>
                      <a:pPr marL="342900" indent="-342900">
                        <a:lnSpc>
                          <a:spcPct val="115000"/>
                        </a:lnSpc>
                        <a:spcAft>
                          <a:spcPts val="0"/>
                        </a:spcAft>
                        <a:buFont typeface="Wingdings" panose="05000000000000000000" pitchFamily="2" charset="2"/>
                        <a:buChar char="Ø"/>
                        <a:tabLst>
                          <a:tab pos="1350645" algn="l"/>
                        </a:tabLst>
                      </a:pPr>
                      <a:r>
                        <a:rPr lang="hr-HR" sz="2400" b="0" dirty="0">
                          <a:solidFill>
                            <a:schemeClr val="tx1"/>
                          </a:solidFill>
                          <a:effectLst/>
                        </a:rPr>
                        <a:t>Pitanja i odgovori</a:t>
                      </a:r>
                      <a:endParaRPr lang="hr-HR" sz="2400" b="0" dirty="0">
                        <a:solidFill>
                          <a:schemeClr val="tx1"/>
                        </a:solidFill>
                        <a:effectLst/>
                        <a:latin typeface="Calibri"/>
                        <a:ea typeface="Calibri"/>
                        <a:cs typeface="Times New Roman"/>
                      </a:endParaRPr>
                    </a:p>
                  </a:txBody>
                  <a:tcPr marL="68580" marR="68580" marT="0" marB="0">
                    <a:solidFill>
                      <a:schemeClr val="accent3">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791" y="0"/>
            <a:ext cx="10683058" cy="7562850"/>
          </a:xfrm>
          <a:prstGeom prst="rect">
            <a:avLst/>
          </a:prstGeom>
          <a:noFill/>
          <a:ln w="9525">
            <a:noFill/>
            <a:miter lim="800000"/>
            <a:headEnd/>
            <a:tailEnd/>
          </a:ln>
        </p:spPr>
      </p:pic>
      <p:sp>
        <p:nvSpPr>
          <p:cNvPr id="3075" name="Title 1"/>
          <p:cNvSpPr>
            <a:spLocks noGrp="1"/>
          </p:cNvSpPr>
          <p:nvPr>
            <p:ph type="title"/>
          </p:nvPr>
        </p:nvSpPr>
        <p:spPr>
          <a:xfrm>
            <a:off x="534988" y="829880"/>
            <a:ext cx="9201150" cy="957262"/>
          </a:xfrm>
        </p:spPr>
        <p:txBody>
          <a:bodyPr/>
          <a:lstStyle/>
          <a:p>
            <a:pPr eaLnBrk="1" hangingPunct="1"/>
            <a:r>
              <a:rPr lang="hr-HR" sz="4000" dirty="0" smtClean="0"/>
              <a:t>INSTITUCIONALNI OKVIR</a:t>
            </a:r>
          </a:p>
        </p:txBody>
      </p:sp>
      <p:sp>
        <p:nvSpPr>
          <p:cNvPr id="3076" name="Content Placeholder 2"/>
          <p:cNvSpPr>
            <a:spLocks noGrp="1"/>
          </p:cNvSpPr>
          <p:nvPr>
            <p:ph idx="1"/>
          </p:nvPr>
        </p:nvSpPr>
        <p:spPr>
          <a:xfrm>
            <a:off x="534989" y="1981225"/>
            <a:ext cx="9618663" cy="4991101"/>
          </a:xfrm>
        </p:spPr>
        <p:txBody>
          <a:bodyPr/>
          <a:lstStyle/>
          <a:p>
            <a:pPr>
              <a:buFont typeface="Wingdings" panose="05000000000000000000" pitchFamily="2" charset="2"/>
              <a:buChar char="Ø"/>
            </a:pPr>
            <a:r>
              <a:rPr lang="ta-IN" sz="2800" dirty="0"/>
              <a:t>Nakon raspisivanja </a:t>
            </a:r>
            <a:r>
              <a:rPr lang="hr-HR" sz="2800" dirty="0" smtClean="0"/>
              <a:t>poziva </a:t>
            </a:r>
            <a:r>
              <a:rPr lang="ta-IN" sz="2800" dirty="0" smtClean="0"/>
              <a:t>slijedi:</a:t>
            </a:r>
            <a:endParaRPr lang="hr-HR" sz="2800" dirty="0" smtClean="0"/>
          </a:p>
          <a:p>
            <a:pPr marL="0" indent="0">
              <a:buNone/>
            </a:pPr>
            <a:endParaRPr lang="en-US" sz="2800" b="1" dirty="0"/>
          </a:p>
          <a:p>
            <a:pPr marL="800043" lvl="1" indent="-342900">
              <a:buFont typeface="Wingdings" panose="05000000000000000000" pitchFamily="2" charset="2"/>
              <a:buChar char="§"/>
            </a:pPr>
            <a:r>
              <a:rPr lang="en-US" sz="2800" b="1" dirty="0"/>
              <a:t> </a:t>
            </a:r>
            <a:r>
              <a:rPr lang="hr-HR" sz="2800" dirty="0" smtClean="0"/>
              <a:t>prijava projekta </a:t>
            </a:r>
            <a:r>
              <a:rPr lang="hr-HR" sz="2800" b="1" dirty="0" smtClean="0"/>
              <a:t>– </a:t>
            </a:r>
            <a:r>
              <a:rPr lang="hr-HR" sz="2800" b="1" dirty="0" smtClean="0">
                <a:cs typeface="Calibri"/>
              </a:rPr>
              <a:t>KORISNICI (javni isporučitelji vodnih usluga)</a:t>
            </a:r>
            <a:endParaRPr lang="hr-HR" sz="2800" b="1" dirty="0" smtClean="0"/>
          </a:p>
          <a:p>
            <a:pPr marL="800043" lvl="1" indent="-342900">
              <a:buFont typeface="Wingdings" panose="05000000000000000000" pitchFamily="2" charset="2"/>
              <a:buChar char="§"/>
            </a:pPr>
            <a:r>
              <a:rPr lang="hr-HR" sz="2800" b="1" dirty="0" smtClean="0"/>
              <a:t> </a:t>
            </a:r>
            <a:r>
              <a:rPr lang="hr-HR" sz="2800" dirty="0" smtClean="0">
                <a:cs typeface="Calibri"/>
              </a:rPr>
              <a:t>postupak procjene projektnih prijava i odabir projekta </a:t>
            </a:r>
            <a:r>
              <a:rPr lang="hr-HR" sz="2800" b="1" dirty="0" smtClean="0"/>
              <a:t>– HV + MP</a:t>
            </a:r>
          </a:p>
          <a:p>
            <a:pPr marL="800043" lvl="1" indent="-342900">
              <a:buFont typeface="Wingdings" panose="05000000000000000000" pitchFamily="2" charset="2"/>
              <a:buChar char="§"/>
            </a:pPr>
            <a:r>
              <a:rPr lang="hr-HR" sz="2800" dirty="0" smtClean="0"/>
              <a:t>Ugovor o dodjeli bespovratnih sredstava </a:t>
            </a:r>
            <a:r>
              <a:rPr lang="hr-HR" sz="2800" b="1" dirty="0" smtClean="0"/>
              <a:t>– MP/HV/korisnik</a:t>
            </a:r>
          </a:p>
          <a:p>
            <a:pPr marL="914343" lvl="1" indent="-457200">
              <a:buFont typeface="Wingdings" panose="05000000000000000000" pitchFamily="2" charset="2"/>
              <a:buChar char="§"/>
            </a:pPr>
            <a:r>
              <a:rPr lang="hr-HR" sz="2800" dirty="0" smtClean="0"/>
              <a:t>ugovaranje s izvođačima</a:t>
            </a:r>
            <a:r>
              <a:rPr lang="hr-HR" sz="2800" b="1" dirty="0" smtClean="0"/>
              <a:t> – </a:t>
            </a:r>
            <a:r>
              <a:rPr lang="hr-HR" sz="2800" b="1" dirty="0" smtClean="0">
                <a:cs typeface="Calibri"/>
              </a:rPr>
              <a:t>KORISNICI</a:t>
            </a:r>
          </a:p>
          <a:p>
            <a:pPr marL="914343" lvl="1" indent="-457200">
              <a:buFont typeface="Wingdings" panose="05000000000000000000" pitchFamily="2" charset="2"/>
              <a:buChar char="§"/>
            </a:pPr>
            <a:r>
              <a:rPr lang="hr-HR" sz="2800" dirty="0" smtClean="0">
                <a:cs typeface="Calibri"/>
              </a:rPr>
              <a:t>provedba (uključujući izvještavanje) </a:t>
            </a:r>
            <a:r>
              <a:rPr lang="hr-HR" sz="2800" b="1" dirty="0" smtClean="0">
                <a:cs typeface="Calibri"/>
              </a:rPr>
              <a:t>– KORISNICI  HV + MP</a:t>
            </a:r>
          </a:p>
          <a:p>
            <a:pPr marL="914343" lvl="1" indent="-457200">
              <a:buFont typeface="Wingdings" panose="05000000000000000000" pitchFamily="2" charset="2"/>
              <a:buChar char="§"/>
            </a:pPr>
            <a:endParaRPr lang="hr-HR" dirty="0" smtClean="0"/>
          </a:p>
        </p:txBody>
      </p:sp>
    </p:spTree>
    <p:extLst>
      <p:ext uri="{BB962C8B-B14F-4D97-AF65-F5344CB8AC3E}">
        <p14:creationId xmlns:p14="http://schemas.microsoft.com/office/powerpoint/2010/main" val="3728024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791" y="0"/>
            <a:ext cx="10683058" cy="7562850"/>
          </a:xfrm>
          <a:prstGeom prst="rect">
            <a:avLst/>
          </a:prstGeom>
          <a:noFill/>
          <a:ln w="9525">
            <a:noFill/>
            <a:miter lim="800000"/>
            <a:headEnd/>
            <a:tailEnd/>
          </a:ln>
        </p:spPr>
      </p:pic>
      <p:sp>
        <p:nvSpPr>
          <p:cNvPr id="3075" name="Title 1"/>
          <p:cNvSpPr>
            <a:spLocks noGrp="1"/>
          </p:cNvSpPr>
          <p:nvPr>
            <p:ph type="title"/>
          </p:nvPr>
        </p:nvSpPr>
        <p:spPr>
          <a:xfrm>
            <a:off x="534988" y="829097"/>
            <a:ext cx="9201150" cy="957262"/>
          </a:xfrm>
        </p:spPr>
        <p:txBody>
          <a:bodyPr/>
          <a:lstStyle/>
          <a:p>
            <a:pPr eaLnBrk="1" hangingPunct="1"/>
            <a:r>
              <a:rPr lang="hr-HR" sz="4000" dirty="0" smtClean="0"/>
              <a:t>INFORMACIJE O POZIVU</a:t>
            </a:r>
          </a:p>
        </p:txBody>
      </p:sp>
      <p:sp>
        <p:nvSpPr>
          <p:cNvPr id="3076" name="Content Placeholder 2"/>
          <p:cNvSpPr>
            <a:spLocks noGrp="1"/>
          </p:cNvSpPr>
          <p:nvPr>
            <p:ph idx="1"/>
          </p:nvPr>
        </p:nvSpPr>
        <p:spPr>
          <a:xfrm>
            <a:off x="534989" y="1981225"/>
            <a:ext cx="9618663" cy="4775177"/>
          </a:xfrm>
        </p:spPr>
        <p:txBody>
          <a:bodyPr/>
          <a:lstStyle/>
          <a:p>
            <a:pPr eaLnBrk="1" hangingPunct="1">
              <a:buFont typeface="Wingdings" panose="05000000000000000000" pitchFamily="2" charset="2"/>
              <a:buChar char="Ø"/>
            </a:pPr>
            <a:r>
              <a:rPr lang="hr-HR" sz="2800" dirty="0" smtClean="0"/>
              <a:t>Upiti se mogu slati faksom ili elektroničkom poštom</a:t>
            </a:r>
          </a:p>
          <a:p>
            <a:pPr lvl="1" eaLnBrk="1" hangingPunct="1">
              <a:buFont typeface="Wingdings" panose="05000000000000000000" pitchFamily="2" charset="2"/>
              <a:buChar char="§"/>
            </a:pPr>
            <a:r>
              <a:rPr lang="hr-HR" sz="2800" dirty="0" err="1" smtClean="0">
                <a:hlinkClick r:id="rId4"/>
              </a:rPr>
              <a:t>op</a:t>
            </a:r>
            <a:r>
              <a:rPr lang="hr-HR" sz="2800" dirty="0" smtClean="0">
                <a:hlinkClick r:id="rId4"/>
              </a:rPr>
              <a:t>-</a:t>
            </a:r>
            <a:r>
              <a:rPr lang="hr-HR" sz="2800" dirty="0" err="1" smtClean="0">
                <a:hlinkClick r:id="rId4"/>
              </a:rPr>
              <a:t>okolis</a:t>
            </a:r>
            <a:r>
              <a:rPr lang="hr-HR" sz="2800" dirty="0" smtClean="0">
                <a:hlinkClick r:id="rId4"/>
              </a:rPr>
              <a:t>@</a:t>
            </a:r>
            <a:r>
              <a:rPr lang="hr-HR" sz="2800" dirty="0" err="1" smtClean="0">
                <a:hlinkClick r:id="rId4"/>
              </a:rPr>
              <a:t>voda.hr</a:t>
            </a:r>
            <a:r>
              <a:rPr lang="hr-HR" sz="2800" dirty="0" smtClean="0"/>
              <a:t>  </a:t>
            </a:r>
          </a:p>
          <a:p>
            <a:pPr lvl="1" eaLnBrk="1" hangingPunct="1">
              <a:buFont typeface="Wingdings" panose="05000000000000000000" pitchFamily="2" charset="2"/>
              <a:buChar char="§"/>
            </a:pPr>
            <a:r>
              <a:rPr lang="hr-HR" sz="2800" dirty="0" smtClean="0"/>
              <a:t>+385 1 6151 821</a:t>
            </a:r>
          </a:p>
          <a:p>
            <a:pPr lvl="1" eaLnBrk="1" hangingPunct="1">
              <a:buFont typeface="Wingdings" panose="05000000000000000000" pitchFamily="2" charset="2"/>
              <a:buChar char="§"/>
            </a:pPr>
            <a:r>
              <a:rPr lang="hr-HR" sz="2800" dirty="0" smtClean="0"/>
              <a:t>Rok za slanje upita: 14 kalendarskih dan prije isteka roka za podnošenje prijava</a:t>
            </a:r>
          </a:p>
          <a:p>
            <a:pPr eaLnBrk="1" hangingPunct="1">
              <a:buFont typeface="Wingdings" panose="05000000000000000000" pitchFamily="2" charset="2"/>
              <a:buChar char="Ø"/>
            </a:pPr>
            <a:r>
              <a:rPr lang="hr-HR" sz="2800" dirty="0" smtClean="0"/>
              <a:t>Odgovori će biti objavljeni najkasnije 7 kalendarskih dana prije roka za podnošenje prijava na </a:t>
            </a:r>
            <a:r>
              <a:rPr lang="hr-HR" sz="2800" dirty="0" smtClean="0">
                <a:hlinkClick r:id="rId5"/>
              </a:rPr>
              <a:t>www.strukturnifondovi.hr</a:t>
            </a:r>
            <a:r>
              <a:rPr lang="hr-HR" sz="2800" dirty="0"/>
              <a:t>, </a:t>
            </a:r>
            <a:r>
              <a:rPr lang="hr-HR" sz="2800" dirty="0" smtClean="0">
                <a:hlinkClick r:id="rId6"/>
              </a:rPr>
              <a:t>www.voda.hr/ipa</a:t>
            </a:r>
            <a:r>
              <a:rPr lang="hr-HR" sz="2800" dirty="0"/>
              <a:t> i </a:t>
            </a:r>
            <a:r>
              <a:rPr lang="hr-HR" sz="2800" dirty="0" smtClean="0">
                <a:hlinkClick r:id="rId7"/>
              </a:rPr>
              <a:t>www.mps.hr</a:t>
            </a:r>
            <a:r>
              <a:rPr lang="hr-HR" sz="2800" dirty="0" smtClean="0"/>
              <a:t> </a:t>
            </a:r>
          </a:p>
        </p:txBody>
      </p:sp>
    </p:spTree>
    <p:extLst>
      <p:ext uri="{BB962C8B-B14F-4D97-AF65-F5344CB8AC3E}">
        <p14:creationId xmlns:p14="http://schemas.microsoft.com/office/powerpoint/2010/main" val="4170961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379" y="0"/>
            <a:ext cx="10683058" cy="7562850"/>
          </a:xfrm>
          <a:prstGeom prst="rect">
            <a:avLst/>
          </a:prstGeom>
          <a:noFill/>
          <a:ln w="9525">
            <a:noFill/>
            <a:miter lim="800000"/>
            <a:headEnd/>
            <a:tailEnd/>
          </a:ln>
        </p:spPr>
      </p:pic>
      <p:sp>
        <p:nvSpPr>
          <p:cNvPr id="3075" name="Title 1"/>
          <p:cNvSpPr>
            <a:spLocks noGrp="1"/>
          </p:cNvSpPr>
          <p:nvPr>
            <p:ph type="title"/>
          </p:nvPr>
        </p:nvSpPr>
        <p:spPr>
          <a:xfrm>
            <a:off x="4379" y="1299986"/>
            <a:ext cx="10524516" cy="189735"/>
          </a:xfrm>
        </p:spPr>
        <p:txBody>
          <a:bodyPr/>
          <a:lstStyle/>
          <a:p>
            <a:pPr eaLnBrk="1" hangingPunct="1"/>
            <a:r>
              <a:rPr lang="hr-HR" sz="4000" dirty="0" smtClean="0"/>
              <a:t>OKVIRNI VREMENSKI PLAN PROVEDBE POZIVA</a:t>
            </a:r>
            <a:endParaRPr lang="hr-HR" sz="4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11205760"/>
              </p:ext>
            </p:extLst>
          </p:nvPr>
        </p:nvGraphicFramePr>
        <p:xfrm>
          <a:off x="539638" y="1909217"/>
          <a:ext cx="9125162" cy="5212136"/>
        </p:xfrm>
        <a:graphic>
          <a:graphicData uri="http://schemas.openxmlformats.org/drawingml/2006/table">
            <a:tbl>
              <a:tblPr firstRow="1" bandRow="1">
                <a:tableStyleId>{5C22544A-7EE6-4342-B048-85BDC9FD1C3A}</a:tableStyleId>
              </a:tblPr>
              <a:tblGrid>
                <a:gridCol w="4562581"/>
                <a:gridCol w="4562581"/>
              </a:tblGrid>
              <a:tr h="6028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a-IN" sz="1800" b="1" i="0" u="none" strike="noStrike" cap="none" normalizeH="0" baseline="0" dirty="0" smtClean="0">
                          <a:ln>
                            <a:noFill/>
                          </a:ln>
                          <a:solidFill>
                            <a:schemeClr val="tx1"/>
                          </a:solidFill>
                          <a:effectLst/>
                          <a:latin typeface="Calibri"/>
                          <a:ea typeface="ＭＳ Ｐゴシック" charset="-128"/>
                          <a:cs typeface="Calibri"/>
                        </a:rPr>
                        <a:t>Krajnji rok za podnošenje zahtjeva za pojašnjenjima </a:t>
                      </a:r>
                      <a:r>
                        <a:rPr kumimoji="0" lang="hr-HR" sz="1800" b="1" i="0" u="none" strike="noStrike" cap="none" normalizeH="0" baseline="0" dirty="0" smtClean="0">
                          <a:ln>
                            <a:noFill/>
                          </a:ln>
                          <a:solidFill>
                            <a:schemeClr val="tx1"/>
                          </a:solidFill>
                          <a:effectLst/>
                          <a:latin typeface="Calibri"/>
                          <a:ea typeface="ＭＳ Ｐゴシック" charset="-128"/>
                          <a:cs typeface="Calibri"/>
                        </a:rPr>
                        <a:t>Poziva</a:t>
                      </a:r>
                      <a:endParaRPr kumimoji="0" lang="en-US" sz="1800" b="1" i="0" u="none" strike="noStrike" cap="none" normalizeH="0" baseline="0" dirty="0" smtClean="0">
                        <a:ln>
                          <a:noFill/>
                        </a:ln>
                        <a:solidFill>
                          <a:schemeClr val="tx1"/>
                        </a:solidFill>
                        <a:effectLst/>
                        <a:latin typeface="Calibri"/>
                        <a:ea typeface="ＭＳ Ｐゴシック" charset="-128"/>
                        <a:cs typeface="Calibri"/>
                      </a:endParaRPr>
                    </a:p>
                  </a:txBody>
                  <a:tcPr marT="45724" marB="45724" horzOverflow="overflow">
                    <a:solidFill>
                      <a:schemeClr val="accent3">
                        <a:lumMod val="60000"/>
                        <a:lumOff val="40000"/>
                      </a:schemeClr>
                    </a:solidFill>
                  </a:tcPr>
                </a:tc>
                <a:tc>
                  <a:txBody>
                    <a:bodyPr/>
                    <a:lstStyle/>
                    <a:p>
                      <a:r>
                        <a:rPr lang="hr-HR" sz="1800" b="0" dirty="0" smtClean="0">
                          <a:solidFill>
                            <a:schemeClr val="tx1"/>
                          </a:solidFill>
                        </a:rPr>
                        <a:t>14 kalendarskih dana prije</a:t>
                      </a:r>
                      <a:r>
                        <a:rPr lang="hr-HR" sz="1800" b="0" baseline="0" dirty="0" smtClean="0">
                          <a:solidFill>
                            <a:schemeClr val="tx1"/>
                          </a:solidFill>
                        </a:rPr>
                        <a:t> roka za podnošenje prijava</a:t>
                      </a:r>
                      <a:endParaRPr lang="hr-HR" sz="1800" b="0" dirty="0">
                        <a:solidFill>
                          <a:schemeClr val="tx1"/>
                        </a:solidFill>
                      </a:endParaRPr>
                    </a:p>
                  </a:txBody>
                  <a:tcPr>
                    <a:solidFill>
                      <a:schemeClr val="accent3">
                        <a:lumMod val="60000"/>
                        <a:lumOff val="40000"/>
                      </a:schemeClr>
                    </a:solidFill>
                  </a:tcPr>
                </a:tc>
              </a:tr>
              <a:tr h="6028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dirty="0" smtClean="0">
                          <a:ln>
                            <a:noFill/>
                          </a:ln>
                          <a:solidFill>
                            <a:schemeClr val="tx1"/>
                          </a:solidFill>
                          <a:effectLst/>
                          <a:latin typeface="Calibri"/>
                          <a:ea typeface="ＭＳ Ｐゴシック" charset="-128"/>
                          <a:cs typeface="Calibri"/>
                        </a:rPr>
                        <a:t>Rok za objavu pojašnjenja</a:t>
                      </a:r>
                      <a:endParaRPr kumimoji="0" lang="en-US" sz="1800" b="1" i="0" u="none" strike="noStrike" cap="none" normalizeH="0" baseline="0" dirty="0" smtClean="0">
                        <a:ln>
                          <a:noFill/>
                        </a:ln>
                        <a:solidFill>
                          <a:schemeClr val="tx1"/>
                        </a:solidFill>
                        <a:effectLst/>
                        <a:latin typeface="Calibri"/>
                        <a:ea typeface="ＭＳ Ｐゴシック" charset="-128"/>
                        <a:cs typeface="Calibri"/>
                      </a:endParaRPr>
                    </a:p>
                  </a:txBody>
                  <a:tcPr marT="45724" marB="45724" horzOverflow="overflow">
                    <a:solidFill>
                      <a:schemeClr val="accent3">
                        <a:lumMod val="60000"/>
                        <a:lumOff val="40000"/>
                      </a:schemeClr>
                    </a:solidFill>
                  </a:tcPr>
                </a:tc>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hr-HR" sz="1800" b="0" dirty="0" smtClean="0">
                          <a:solidFill>
                            <a:schemeClr val="tx1"/>
                          </a:solidFill>
                        </a:rPr>
                        <a:t>Najkasnije</a:t>
                      </a:r>
                      <a:r>
                        <a:rPr lang="hr-HR" sz="1800" b="0" baseline="0" dirty="0" smtClean="0">
                          <a:solidFill>
                            <a:schemeClr val="tx1"/>
                          </a:solidFill>
                        </a:rPr>
                        <a:t> 7 </a:t>
                      </a:r>
                      <a:r>
                        <a:rPr lang="hr-HR" sz="1800" b="0" dirty="0" smtClean="0">
                          <a:solidFill>
                            <a:schemeClr val="tx1"/>
                          </a:solidFill>
                        </a:rPr>
                        <a:t>kalendarskih dana prije</a:t>
                      </a:r>
                      <a:r>
                        <a:rPr lang="hr-HR" sz="1800" b="0" baseline="0" dirty="0" smtClean="0">
                          <a:solidFill>
                            <a:schemeClr val="tx1"/>
                          </a:solidFill>
                        </a:rPr>
                        <a:t> roka za podnošenje prijava</a:t>
                      </a:r>
                      <a:endParaRPr lang="hr-HR" sz="1800" b="0" dirty="0" smtClean="0">
                        <a:solidFill>
                          <a:schemeClr val="tx1"/>
                        </a:solidFill>
                      </a:endParaRPr>
                    </a:p>
                  </a:txBody>
                  <a:tcPr>
                    <a:solidFill>
                      <a:schemeClr val="accent3">
                        <a:lumMod val="60000"/>
                        <a:lumOff val="40000"/>
                      </a:schemeClr>
                    </a:solidFill>
                  </a:tcPr>
                </a:tc>
              </a:tr>
              <a:tr h="344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a-IN" sz="1800" b="1" i="0" u="none" strike="noStrike" cap="none" normalizeH="0" baseline="0" dirty="0" smtClean="0">
                          <a:ln>
                            <a:noFill/>
                          </a:ln>
                          <a:solidFill>
                            <a:schemeClr val="tx1"/>
                          </a:solidFill>
                          <a:effectLst/>
                          <a:latin typeface="Calibri"/>
                          <a:ea typeface="ＭＳ Ｐゴシック" charset="-128"/>
                          <a:cs typeface="Calibri"/>
                        </a:rPr>
                        <a:t>Krajnji rok za </a:t>
                      </a:r>
                      <a:r>
                        <a:rPr kumimoji="0" lang="hr-HR" sz="1800" b="1" i="0" u="none" strike="noStrike" cap="none" normalizeH="0" baseline="0" dirty="0" smtClean="0">
                          <a:ln>
                            <a:noFill/>
                          </a:ln>
                          <a:solidFill>
                            <a:schemeClr val="tx1"/>
                          </a:solidFill>
                          <a:effectLst/>
                          <a:latin typeface="Calibri"/>
                          <a:ea typeface="ＭＳ Ｐゴシック" charset="-128"/>
                          <a:cs typeface="Calibri"/>
                        </a:rPr>
                        <a:t>podnošenje prijava</a:t>
                      </a:r>
                      <a:endParaRPr kumimoji="0" lang="en-US" sz="1800" b="1" i="0" u="none" strike="noStrike" cap="none" normalizeH="0" baseline="0" dirty="0" smtClean="0">
                        <a:ln>
                          <a:noFill/>
                        </a:ln>
                        <a:solidFill>
                          <a:schemeClr val="tx1"/>
                        </a:solidFill>
                        <a:effectLst/>
                        <a:latin typeface="Calibri"/>
                        <a:ea typeface="ＭＳ Ｐゴシック" charset="-128"/>
                        <a:cs typeface="Calibri"/>
                      </a:endParaRPr>
                    </a:p>
                  </a:txBody>
                  <a:tcPr marT="45724" marB="45724" horzOverflow="overflow">
                    <a:solidFill>
                      <a:schemeClr val="accent3">
                        <a:lumMod val="60000"/>
                        <a:lumOff val="40000"/>
                      </a:schemeClr>
                    </a:solidFill>
                  </a:tcPr>
                </a:tc>
                <a:tc>
                  <a:txBody>
                    <a:bodyPr/>
                    <a:lstStyle/>
                    <a:p>
                      <a:r>
                        <a:rPr lang="hr-HR" sz="1800" b="0" dirty="0" smtClean="0">
                          <a:solidFill>
                            <a:schemeClr val="tx1"/>
                          </a:solidFill>
                        </a:rPr>
                        <a:t>24. travnja 2014</a:t>
                      </a:r>
                      <a:endParaRPr lang="hr-HR" sz="1800" b="0" dirty="0">
                        <a:solidFill>
                          <a:schemeClr val="tx1"/>
                        </a:solidFill>
                      </a:endParaRPr>
                    </a:p>
                  </a:txBody>
                  <a:tcPr>
                    <a:solidFill>
                      <a:schemeClr val="accent3">
                        <a:lumMod val="60000"/>
                        <a:lumOff val="40000"/>
                      </a:schemeClr>
                    </a:solidFill>
                  </a:tcPr>
                </a:tc>
              </a:tr>
              <a:tr h="6028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a-IN" sz="1800" b="1" i="0" u="none" strike="noStrike" cap="none" normalizeH="0" baseline="0" dirty="0" smtClean="0">
                          <a:ln>
                            <a:noFill/>
                          </a:ln>
                          <a:solidFill>
                            <a:schemeClr val="tx1"/>
                          </a:solidFill>
                          <a:effectLst/>
                          <a:latin typeface="Calibri"/>
                          <a:ea typeface="ＭＳ Ｐゴシック" charset="-128"/>
                          <a:cs typeface="Calibri"/>
                        </a:rPr>
                        <a:t>Informacije prijaviteljima o </a:t>
                      </a:r>
                      <a:r>
                        <a:rPr kumimoji="0" lang="hr-HR" sz="1800" b="1" i="0" u="none" strike="noStrike" cap="none" normalizeH="0" baseline="0" dirty="0" smtClean="0">
                          <a:ln>
                            <a:noFill/>
                          </a:ln>
                          <a:solidFill>
                            <a:schemeClr val="tx1"/>
                          </a:solidFill>
                          <a:effectLst/>
                          <a:latin typeface="Calibri"/>
                          <a:ea typeface="ＭＳ Ｐゴシック" charset="-128"/>
                          <a:cs typeface="Calibri"/>
                        </a:rPr>
                        <a:t>prijemu i registraciji prijave</a:t>
                      </a:r>
                      <a:endParaRPr kumimoji="0" lang="en-US" sz="1800" b="1" i="0" u="none" strike="noStrike" cap="none" normalizeH="0" baseline="0" dirty="0" smtClean="0">
                        <a:ln>
                          <a:noFill/>
                        </a:ln>
                        <a:solidFill>
                          <a:schemeClr val="tx1"/>
                        </a:solidFill>
                        <a:effectLst/>
                        <a:latin typeface="Calibri"/>
                        <a:ea typeface="ＭＳ Ｐゴシック" charset="-128"/>
                        <a:cs typeface="Calibri"/>
                      </a:endParaRPr>
                    </a:p>
                  </a:txBody>
                  <a:tcPr marT="45724" marB="45724" horzOverflow="overflow">
                    <a:solidFill>
                      <a:schemeClr val="accent3">
                        <a:lumMod val="60000"/>
                        <a:lumOff val="40000"/>
                      </a:schemeClr>
                    </a:solidFill>
                  </a:tcPr>
                </a:tc>
                <a:tc>
                  <a:txBody>
                    <a:bodyPr/>
                    <a:lstStyle/>
                    <a:p>
                      <a:r>
                        <a:rPr lang="hr-HR" sz="1800" b="0" dirty="0" smtClean="0">
                          <a:solidFill>
                            <a:schemeClr val="tx1"/>
                          </a:solidFill>
                        </a:rPr>
                        <a:t>5 radnih dana od</a:t>
                      </a:r>
                      <a:r>
                        <a:rPr lang="hr-HR" sz="1800" b="0" baseline="0" dirty="0" smtClean="0">
                          <a:solidFill>
                            <a:schemeClr val="tx1"/>
                          </a:solidFill>
                        </a:rPr>
                        <a:t> dana podnošenja prijava, odnosno roka za podnošenje prijava</a:t>
                      </a:r>
                      <a:endParaRPr lang="hr-HR" sz="1800" b="0" dirty="0">
                        <a:solidFill>
                          <a:schemeClr val="tx1"/>
                        </a:solidFill>
                      </a:endParaRPr>
                    </a:p>
                  </a:txBody>
                  <a:tcPr>
                    <a:solidFill>
                      <a:schemeClr val="accent3">
                        <a:lumMod val="60000"/>
                        <a:lumOff val="40000"/>
                      </a:schemeClr>
                    </a:solidFill>
                  </a:tcPr>
                </a:tc>
              </a:tr>
              <a:tr h="6028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a-IN" sz="1800" b="1" i="0" u="none" strike="noStrike" cap="none" normalizeH="0" baseline="0" dirty="0" smtClean="0">
                          <a:ln>
                            <a:noFill/>
                          </a:ln>
                          <a:solidFill>
                            <a:schemeClr val="tx1"/>
                          </a:solidFill>
                          <a:effectLst/>
                          <a:latin typeface="Calibri"/>
                          <a:ea typeface="ＭＳ Ｐゴシック" charset="-128"/>
                          <a:cs typeface="Calibri"/>
                        </a:rPr>
                        <a:t>Informacije prijaviteljima o </a:t>
                      </a:r>
                      <a:r>
                        <a:rPr kumimoji="0" lang="hr-HR" sz="1800" b="1" i="0" u="none" strike="noStrike" cap="none" normalizeH="0" baseline="0" dirty="0" smtClean="0">
                          <a:ln>
                            <a:noFill/>
                          </a:ln>
                          <a:solidFill>
                            <a:schemeClr val="tx1"/>
                          </a:solidFill>
                          <a:effectLst/>
                          <a:latin typeface="Calibri"/>
                          <a:ea typeface="ＭＳ Ｐゴシック" charset="-128"/>
                          <a:cs typeface="Calibri"/>
                        </a:rPr>
                        <a:t>administrativnoj provjeri</a:t>
                      </a:r>
                      <a:endParaRPr kumimoji="0" lang="en-US" sz="1800" b="1" i="0" u="none" strike="noStrike" cap="none" normalizeH="0" baseline="0" dirty="0" smtClean="0">
                        <a:ln>
                          <a:noFill/>
                        </a:ln>
                        <a:solidFill>
                          <a:schemeClr val="tx1"/>
                        </a:solidFill>
                        <a:effectLst/>
                        <a:latin typeface="Calibri"/>
                        <a:ea typeface="ＭＳ Ｐゴシック" charset="-128"/>
                        <a:cs typeface="Calibri"/>
                      </a:endParaRPr>
                    </a:p>
                  </a:txBody>
                  <a:tcPr marT="45724" marB="45724" horzOverflow="overflow">
                    <a:solidFill>
                      <a:schemeClr val="accent3">
                        <a:lumMod val="60000"/>
                        <a:lumOff val="40000"/>
                      </a:schemeClr>
                    </a:solidFill>
                  </a:tcPr>
                </a:tc>
                <a:tc>
                  <a:txBody>
                    <a:bodyPr/>
                    <a:lstStyle/>
                    <a:p>
                      <a:r>
                        <a:rPr lang="hr-HR" sz="1800" b="0" dirty="0" smtClean="0">
                          <a:solidFill>
                            <a:schemeClr val="tx1"/>
                          </a:solidFill>
                        </a:rPr>
                        <a:t>svibanj 2014</a:t>
                      </a:r>
                      <a:endParaRPr lang="hr-HR" sz="1800" b="0" dirty="0">
                        <a:solidFill>
                          <a:schemeClr val="tx1"/>
                        </a:solidFill>
                      </a:endParaRPr>
                    </a:p>
                  </a:txBody>
                  <a:tcPr>
                    <a:solidFill>
                      <a:schemeClr val="accent3">
                        <a:lumMod val="60000"/>
                        <a:lumOff val="40000"/>
                      </a:schemeClr>
                    </a:solidFill>
                  </a:tcPr>
                </a:tc>
              </a:tr>
              <a:tr h="344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dirty="0" smtClean="0">
                          <a:ln>
                            <a:noFill/>
                          </a:ln>
                          <a:solidFill>
                            <a:schemeClr val="tx1"/>
                          </a:solidFill>
                          <a:effectLst/>
                          <a:latin typeface="Calibri"/>
                          <a:ea typeface="ＭＳ Ｐゴシック" charset="-128"/>
                          <a:cs typeface="Calibri"/>
                        </a:rPr>
                        <a:t>Informacije</a:t>
                      </a:r>
                      <a:r>
                        <a:rPr kumimoji="0" lang="ta-IN" sz="1800" b="1" i="0" u="none" strike="noStrike" cap="none" normalizeH="0" baseline="0" dirty="0" smtClean="0">
                          <a:ln>
                            <a:noFill/>
                          </a:ln>
                          <a:solidFill>
                            <a:schemeClr val="tx1"/>
                          </a:solidFill>
                          <a:effectLst/>
                          <a:latin typeface="Calibri"/>
                          <a:ea typeface="ＭＳ Ｐゴシック" charset="-128"/>
                          <a:cs typeface="Calibri"/>
                        </a:rPr>
                        <a:t> o </a:t>
                      </a:r>
                      <a:r>
                        <a:rPr kumimoji="0" lang="hr-HR" sz="1800" b="1" i="0" u="none" strike="noStrike" cap="none" normalizeH="0" baseline="0" dirty="0" smtClean="0">
                          <a:ln>
                            <a:noFill/>
                          </a:ln>
                          <a:solidFill>
                            <a:schemeClr val="tx1"/>
                          </a:solidFill>
                          <a:effectLst/>
                          <a:latin typeface="Calibri"/>
                          <a:ea typeface="ＭＳ Ｐゴシック" charset="-128"/>
                          <a:cs typeface="Calibri"/>
                        </a:rPr>
                        <a:t>rezultatima ocjenjivanja</a:t>
                      </a:r>
                      <a:endParaRPr kumimoji="0" lang="ta-IN" sz="1800" b="1" i="0" u="none" strike="noStrike" cap="none" normalizeH="0" baseline="0" dirty="0" smtClean="0">
                        <a:ln>
                          <a:noFill/>
                        </a:ln>
                        <a:solidFill>
                          <a:schemeClr val="tx1"/>
                        </a:solidFill>
                        <a:effectLst/>
                        <a:latin typeface="Calibri"/>
                        <a:ea typeface="ＭＳ Ｐゴシック" charset="-128"/>
                        <a:cs typeface="Calibri"/>
                      </a:endParaRPr>
                    </a:p>
                  </a:txBody>
                  <a:tcPr marT="45724" marB="45724" horzOverflow="overflow">
                    <a:solidFill>
                      <a:schemeClr val="accent3">
                        <a:lumMod val="60000"/>
                        <a:lumOff val="40000"/>
                      </a:schemeClr>
                    </a:solidFill>
                  </a:tcPr>
                </a:tc>
                <a:tc>
                  <a:txBody>
                    <a:bodyPr/>
                    <a:lstStyle/>
                    <a:p>
                      <a:r>
                        <a:rPr lang="hr-HR" sz="1800" b="0" dirty="0" smtClean="0">
                          <a:solidFill>
                            <a:schemeClr val="tx1"/>
                          </a:solidFill>
                        </a:rPr>
                        <a:t>U roku od 15 dana od dana</a:t>
                      </a:r>
                      <a:r>
                        <a:rPr lang="hr-HR" sz="1800" b="0" baseline="0" dirty="0" smtClean="0">
                          <a:solidFill>
                            <a:schemeClr val="tx1"/>
                          </a:solidFill>
                        </a:rPr>
                        <a:t> donošenja odluke</a:t>
                      </a:r>
                      <a:endParaRPr lang="hr-HR" sz="1800" b="0" dirty="0">
                        <a:solidFill>
                          <a:schemeClr val="tx1"/>
                        </a:solidFill>
                      </a:endParaRPr>
                    </a:p>
                  </a:txBody>
                  <a:tcPr>
                    <a:solidFill>
                      <a:schemeClr val="accent3">
                        <a:lumMod val="60000"/>
                        <a:lumOff val="40000"/>
                      </a:schemeClr>
                    </a:solidFill>
                  </a:tcPr>
                </a:tc>
              </a:tr>
              <a:tr h="6028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dirty="0" smtClean="0">
                          <a:ln>
                            <a:noFill/>
                          </a:ln>
                          <a:solidFill>
                            <a:schemeClr val="tx1"/>
                          </a:solidFill>
                          <a:effectLst/>
                          <a:latin typeface="Calibri"/>
                          <a:ea typeface="ＭＳ Ｐゴシック" charset="-128"/>
                          <a:cs typeface="Calibri"/>
                        </a:rPr>
                        <a:t>Informacije o rezultatima provjere prihvatljivosti</a:t>
                      </a:r>
                      <a:endParaRPr kumimoji="0" lang="en-US" sz="1800" b="1" i="0" u="none" strike="noStrike" cap="none" normalizeH="0" baseline="0" dirty="0" smtClean="0">
                        <a:ln>
                          <a:noFill/>
                        </a:ln>
                        <a:solidFill>
                          <a:schemeClr val="tx1"/>
                        </a:solidFill>
                        <a:effectLst/>
                        <a:latin typeface="Calibri"/>
                        <a:ea typeface="ＭＳ Ｐゴシック" charset="-128"/>
                        <a:cs typeface="Calibri"/>
                      </a:endParaRPr>
                    </a:p>
                  </a:txBody>
                  <a:tcPr marT="45724" marB="45724" horzOverflow="overflow">
                    <a:solidFill>
                      <a:schemeClr val="accent3">
                        <a:lumMod val="60000"/>
                        <a:lumOff val="40000"/>
                      </a:schemeClr>
                    </a:solidFill>
                  </a:tcPr>
                </a:tc>
                <a:tc>
                  <a:txBody>
                    <a:bodyPr/>
                    <a:lstStyle/>
                    <a:p>
                      <a:r>
                        <a:rPr lang="hr-HR" sz="1800" b="0" dirty="0" smtClean="0">
                          <a:solidFill>
                            <a:schemeClr val="tx1"/>
                          </a:solidFill>
                        </a:rPr>
                        <a:t>U roku od 15 dana od dana</a:t>
                      </a:r>
                      <a:r>
                        <a:rPr lang="hr-HR" sz="1800" b="0" baseline="0" dirty="0" smtClean="0">
                          <a:solidFill>
                            <a:schemeClr val="tx1"/>
                          </a:solidFill>
                        </a:rPr>
                        <a:t> donošenja odluke</a:t>
                      </a:r>
                      <a:endParaRPr lang="hr-HR" sz="1800" b="0" dirty="0">
                        <a:solidFill>
                          <a:schemeClr val="tx1"/>
                        </a:solidFill>
                      </a:endParaRPr>
                    </a:p>
                  </a:txBody>
                  <a:tcPr>
                    <a:solidFill>
                      <a:schemeClr val="accent3">
                        <a:lumMod val="60000"/>
                        <a:lumOff val="40000"/>
                      </a:schemeClr>
                    </a:solidFill>
                  </a:tcPr>
                </a:tc>
              </a:tr>
              <a:tr h="344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dirty="0" smtClean="0">
                          <a:ln>
                            <a:noFill/>
                          </a:ln>
                          <a:solidFill>
                            <a:schemeClr val="tx1"/>
                          </a:solidFill>
                          <a:effectLst/>
                          <a:latin typeface="Calibri"/>
                          <a:ea typeface="ＭＳ Ｐゴシック" charset="-128"/>
                          <a:cs typeface="Calibri"/>
                        </a:rPr>
                        <a:t>Informacije o dodjeli bespovratnih sredstava – donošenje Financijske odluke</a:t>
                      </a:r>
                      <a:endParaRPr kumimoji="0" lang="en-US" sz="1800" b="1" i="0" u="none" strike="noStrike" cap="none" normalizeH="0" baseline="0" dirty="0" smtClean="0">
                        <a:ln>
                          <a:noFill/>
                        </a:ln>
                        <a:solidFill>
                          <a:schemeClr val="tx1"/>
                        </a:solidFill>
                        <a:effectLst/>
                        <a:latin typeface="Calibri"/>
                        <a:ea typeface="ＭＳ Ｐゴシック" charset="-128"/>
                        <a:cs typeface="Calibri"/>
                      </a:endParaRPr>
                    </a:p>
                  </a:txBody>
                  <a:tcPr marT="45724" marB="45724" horzOverflow="overflow">
                    <a:solidFill>
                      <a:schemeClr val="accent3">
                        <a:lumMod val="60000"/>
                        <a:lumOff val="40000"/>
                      </a:schemeClr>
                    </a:solidFill>
                  </a:tcPr>
                </a:tc>
                <a:tc>
                  <a:txBody>
                    <a:bodyPr/>
                    <a:lstStyle/>
                    <a:p>
                      <a:r>
                        <a:rPr lang="hr-HR" sz="1800" b="0" dirty="0" smtClean="0">
                          <a:solidFill>
                            <a:schemeClr val="tx1"/>
                          </a:solidFill>
                        </a:rPr>
                        <a:t>Najkasnije</a:t>
                      </a:r>
                      <a:r>
                        <a:rPr lang="hr-HR" sz="1800" b="0" baseline="0" dirty="0" smtClean="0">
                          <a:solidFill>
                            <a:schemeClr val="tx1"/>
                          </a:solidFill>
                        </a:rPr>
                        <a:t> 60 dana od roka za podnošenje prijava (u roku od 10 dana od dana odluke o prihvatljivosti)</a:t>
                      </a:r>
                      <a:endParaRPr lang="hr-HR" sz="1800" b="0" dirty="0">
                        <a:solidFill>
                          <a:schemeClr val="tx1"/>
                        </a:solidFill>
                      </a:endParaRPr>
                    </a:p>
                  </a:txBody>
                  <a:tcPr>
                    <a:solidFill>
                      <a:schemeClr val="accent3">
                        <a:lumMod val="60000"/>
                        <a:lumOff val="40000"/>
                      </a:schemeClr>
                    </a:solidFill>
                  </a:tcPr>
                </a:tc>
              </a:tr>
              <a:tr h="344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dirty="0" smtClean="0">
                          <a:ln>
                            <a:noFill/>
                          </a:ln>
                          <a:solidFill>
                            <a:schemeClr val="tx1"/>
                          </a:solidFill>
                          <a:effectLst/>
                          <a:latin typeface="Calibri"/>
                          <a:ea typeface="ＭＳ Ｐゴシック" charset="-128"/>
                          <a:cs typeface="Calibri"/>
                        </a:rPr>
                        <a:t>Potpis ugovora</a:t>
                      </a:r>
                      <a:endParaRPr kumimoji="0" lang="en-US" sz="1800" b="1" i="0" u="none" strike="noStrike" cap="none" normalizeH="0" baseline="0" dirty="0" smtClean="0">
                        <a:ln>
                          <a:noFill/>
                        </a:ln>
                        <a:solidFill>
                          <a:schemeClr val="tx1"/>
                        </a:solidFill>
                        <a:effectLst/>
                        <a:latin typeface="Calibri"/>
                        <a:ea typeface="ＭＳ Ｐゴシック" charset="-128"/>
                        <a:cs typeface="Calibri"/>
                      </a:endParaRPr>
                    </a:p>
                  </a:txBody>
                  <a:tcPr marT="45724" marB="45724" horzOverflow="overflow">
                    <a:solidFill>
                      <a:schemeClr val="accent3">
                        <a:lumMod val="60000"/>
                        <a:lumOff val="40000"/>
                      </a:schemeClr>
                    </a:solidFill>
                  </a:tcPr>
                </a:tc>
                <a:tc>
                  <a:txBody>
                    <a:bodyPr/>
                    <a:lstStyle/>
                    <a:p>
                      <a:r>
                        <a:rPr lang="hr-HR" sz="1800" b="0" dirty="0" smtClean="0">
                          <a:solidFill>
                            <a:schemeClr val="tx1"/>
                          </a:solidFill>
                        </a:rPr>
                        <a:t>Treći kvartal 2014</a:t>
                      </a:r>
                      <a:endParaRPr lang="hr-HR" sz="1800" b="0" dirty="0">
                        <a:solidFill>
                          <a:schemeClr val="tx1"/>
                        </a:solidFill>
                      </a:endParaRPr>
                    </a:p>
                  </a:txBody>
                  <a:tcPr>
                    <a:solidFill>
                      <a:schemeClr val="accent3">
                        <a:lumMod val="60000"/>
                        <a:lumOff val="40000"/>
                      </a:schemeClr>
                    </a:solidFill>
                  </a:tcPr>
                </a:tc>
              </a:tr>
            </a:tbl>
          </a:graphicData>
        </a:graphic>
      </p:graphicFrame>
    </p:spTree>
    <p:extLst>
      <p:ext uri="{BB962C8B-B14F-4D97-AF65-F5344CB8AC3E}">
        <p14:creationId xmlns:p14="http://schemas.microsoft.com/office/powerpoint/2010/main" val="2959807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791" y="0"/>
            <a:ext cx="10683058" cy="7562850"/>
          </a:xfrm>
          <a:prstGeom prst="rect">
            <a:avLst/>
          </a:prstGeom>
          <a:noFill/>
          <a:ln w="9525">
            <a:noFill/>
            <a:miter lim="800000"/>
            <a:headEnd/>
            <a:tailEnd/>
          </a:ln>
        </p:spPr>
      </p:pic>
      <p:sp>
        <p:nvSpPr>
          <p:cNvPr id="3075" name="Title 1"/>
          <p:cNvSpPr>
            <a:spLocks noGrp="1"/>
          </p:cNvSpPr>
          <p:nvPr>
            <p:ph type="title"/>
          </p:nvPr>
        </p:nvSpPr>
        <p:spPr>
          <a:xfrm>
            <a:off x="514976" y="1095401"/>
            <a:ext cx="9201150" cy="669900"/>
          </a:xfrm>
        </p:spPr>
        <p:txBody>
          <a:bodyPr/>
          <a:lstStyle/>
          <a:p>
            <a:pPr eaLnBrk="1" hangingPunct="1"/>
            <a:r>
              <a:rPr lang="hr-HR" sz="4000" dirty="0" smtClean="0"/>
              <a:t>DOKUMENTACIJA POZIVA</a:t>
            </a:r>
          </a:p>
        </p:txBody>
      </p:sp>
      <p:sp>
        <p:nvSpPr>
          <p:cNvPr id="3076" name="Content Placeholder 2"/>
          <p:cNvSpPr>
            <a:spLocks noGrp="1"/>
          </p:cNvSpPr>
          <p:nvPr>
            <p:ph idx="1"/>
          </p:nvPr>
        </p:nvSpPr>
        <p:spPr>
          <a:xfrm>
            <a:off x="514976" y="2197249"/>
            <a:ext cx="9618663" cy="4991101"/>
          </a:xfrm>
        </p:spPr>
        <p:txBody>
          <a:bodyPr/>
          <a:lstStyle/>
          <a:p>
            <a:pPr eaLnBrk="1" hangingPunct="1">
              <a:buFont typeface="Wingdings" panose="05000000000000000000" pitchFamily="2" charset="2"/>
              <a:buChar char="Ø"/>
            </a:pPr>
            <a:r>
              <a:rPr lang="hr-HR" dirty="0" smtClean="0"/>
              <a:t>Dokumentacija poziva sastoji se od:</a:t>
            </a:r>
          </a:p>
          <a:p>
            <a:pPr lvl="1" eaLnBrk="1" hangingPunct="1">
              <a:buFont typeface="Wingdings" panose="05000000000000000000" pitchFamily="2" charset="2"/>
              <a:buChar char="§"/>
            </a:pPr>
            <a:r>
              <a:rPr lang="hr-HR" sz="2800" dirty="0" smtClean="0"/>
              <a:t>UPUTA ZA PRIJAVITELJE</a:t>
            </a:r>
          </a:p>
          <a:p>
            <a:pPr lvl="1" eaLnBrk="1" hangingPunct="1">
              <a:buFont typeface="Wingdings" panose="05000000000000000000" pitchFamily="2" charset="2"/>
              <a:buChar char="§"/>
            </a:pPr>
            <a:r>
              <a:rPr lang="hr-HR" sz="2800" dirty="0" smtClean="0"/>
              <a:t>SAŽETKA POZIVA</a:t>
            </a:r>
          </a:p>
          <a:p>
            <a:pPr lvl="1" eaLnBrk="1" hangingPunct="1">
              <a:buFont typeface="Wingdings" panose="05000000000000000000" pitchFamily="2" charset="2"/>
              <a:buChar char="§"/>
            </a:pPr>
            <a:r>
              <a:rPr lang="hr-HR" sz="2800" dirty="0" smtClean="0"/>
              <a:t>PRIJAVNOG OBRASCA</a:t>
            </a:r>
          </a:p>
          <a:p>
            <a:pPr lvl="1" eaLnBrk="1" hangingPunct="1">
              <a:buFont typeface="Wingdings" panose="05000000000000000000" pitchFamily="2" charset="2"/>
              <a:buChar char="§"/>
            </a:pPr>
            <a:r>
              <a:rPr lang="hr-HR" sz="2800" dirty="0" smtClean="0"/>
              <a:t>DODATAKA I PRILOGA</a:t>
            </a:r>
          </a:p>
        </p:txBody>
      </p:sp>
    </p:spTree>
    <p:extLst>
      <p:ext uri="{BB962C8B-B14F-4D97-AF65-F5344CB8AC3E}">
        <p14:creationId xmlns:p14="http://schemas.microsoft.com/office/powerpoint/2010/main" val="3511012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791" y="0"/>
            <a:ext cx="10683058" cy="7562850"/>
          </a:xfrm>
          <a:prstGeom prst="rect">
            <a:avLst/>
          </a:prstGeom>
          <a:noFill/>
          <a:ln w="9525">
            <a:noFill/>
            <a:miter lim="800000"/>
            <a:headEnd/>
            <a:tailEnd/>
          </a:ln>
        </p:spPr>
      </p:pic>
      <p:sp>
        <p:nvSpPr>
          <p:cNvPr id="3075" name="Title 1"/>
          <p:cNvSpPr>
            <a:spLocks noGrp="1"/>
          </p:cNvSpPr>
          <p:nvPr>
            <p:ph type="ctrTitle"/>
          </p:nvPr>
        </p:nvSpPr>
        <p:spPr>
          <a:xfrm>
            <a:off x="519783" y="2845321"/>
            <a:ext cx="9085342" cy="1621111"/>
          </a:xfrm>
        </p:spPr>
        <p:txBody>
          <a:bodyPr/>
          <a:lstStyle/>
          <a:p>
            <a:pPr eaLnBrk="1" hangingPunct="1"/>
            <a:r>
              <a:rPr lang="hr-HR" sz="4000" dirty="0" smtClean="0">
                <a:solidFill>
                  <a:srgbClr val="7030A0"/>
                </a:solidFill>
              </a:rPr>
              <a:t>UPUTE ZA PRIJAVITELJE</a:t>
            </a:r>
          </a:p>
        </p:txBody>
      </p:sp>
    </p:spTree>
    <p:extLst>
      <p:ext uri="{BB962C8B-B14F-4D97-AF65-F5344CB8AC3E}">
        <p14:creationId xmlns:p14="http://schemas.microsoft.com/office/powerpoint/2010/main" val="3781513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791" y="0"/>
            <a:ext cx="10683058" cy="7562850"/>
          </a:xfrm>
          <a:prstGeom prst="rect">
            <a:avLst/>
          </a:prstGeom>
          <a:noFill/>
          <a:ln w="9525">
            <a:noFill/>
            <a:miter lim="800000"/>
            <a:headEnd/>
            <a:tailEnd/>
          </a:ln>
        </p:spPr>
      </p:pic>
      <p:sp>
        <p:nvSpPr>
          <p:cNvPr id="3075" name="Title 1"/>
          <p:cNvSpPr>
            <a:spLocks noGrp="1"/>
          </p:cNvSpPr>
          <p:nvPr>
            <p:ph type="title"/>
          </p:nvPr>
        </p:nvSpPr>
        <p:spPr>
          <a:xfrm>
            <a:off x="279176" y="1117129"/>
            <a:ext cx="10383290" cy="720080"/>
          </a:xfrm>
        </p:spPr>
        <p:txBody>
          <a:bodyPr/>
          <a:lstStyle/>
          <a:p>
            <a:pPr eaLnBrk="1" hangingPunct="1"/>
            <a:r>
              <a:rPr lang="hr-HR" sz="4000" dirty="0" smtClean="0"/>
              <a:t>ŠTO SADRŽE UPUTE ZA PRIJAVITELJE?</a:t>
            </a:r>
            <a:endParaRPr lang="hr-HR" sz="4000" dirty="0"/>
          </a:p>
        </p:txBody>
      </p:sp>
      <p:sp>
        <p:nvSpPr>
          <p:cNvPr id="3076" name="Content Placeholder 2"/>
          <p:cNvSpPr>
            <a:spLocks noGrp="1"/>
          </p:cNvSpPr>
          <p:nvPr>
            <p:ph idx="1"/>
          </p:nvPr>
        </p:nvSpPr>
        <p:spPr>
          <a:xfrm>
            <a:off x="534989" y="2125241"/>
            <a:ext cx="9618663" cy="4631161"/>
          </a:xfrm>
        </p:spPr>
        <p:txBody>
          <a:bodyPr/>
          <a:lstStyle/>
          <a:p>
            <a:pPr>
              <a:lnSpc>
                <a:spcPct val="80000"/>
              </a:lnSpc>
              <a:buFont typeface="Wingdings" panose="05000000000000000000" pitchFamily="2" charset="2"/>
              <a:buChar char="Ø"/>
            </a:pPr>
            <a:r>
              <a:rPr lang="hr-HR" dirty="0" smtClean="0">
                <a:cs typeface="Calibri"/>
              </a:rPr>
              <a:t>Upute </a:t>
            </a:r>
            <a:r>
              <a:rPr lang="hr-HR" dirty="0">
                <a:cs typeface="Calibri"/>
              </a:rPr>
              <a:t>objašnjavaju</a:t>
            </a:r>
            <a:r>
              <a:rPr lang="hr-HR" dirty="0" smtClean="0">
                <a:cs typeface="Calibri"/>
              </a:rPr>
              <a:t>:</a:t>
            </a:r>
            <a:endParaRPr lang="hr-HR" dirty="0">
              <a:cs typeface="Calibri"/>
            </a:endParaRPr>
          </a:p>
          <a:p>
            <a:pPr>
              <a:lnSpc>
                <a:spcPct val="150000"/>
              </a:lnSpc>
              <a:buFont typeface="Wingdings" panose="05000000000000000000" pitchFamily="2" charset="2"/>
              <a:buChar char="§"/>
            </a:pPr>
            <a:r>
              <a:rPr lang="hr-HR" sz="2800" dirty="0" smtClean="0">
                <a:cs typeface="Calibri"/>
              </a:rPr>
              <a:t>CILJEVE POZIVA</a:t>
            </a:r>
          </a:p>
          <a:p>
            <a:pPr>
              <a:lnSpc>
                <a:spcPct val="150000"/>
              </a:lnSpc>
              <a:buFont typeface="Wingdings" panose="05000000000000000000" pitchFamily="2" charset="2"/>
              <a:buChar char="§"/>
            </a:pPr>
            <a:r>
              <a:rPr lang="hr-HR" sz="2800" dirty="0" smtClean="0">
                <a:cs typeface="Calibri"/>
              </a:rPr>
              <a:t>PRAVILA U VEZI PRIHVATLJIVOSTI PRIJAVITELJA </a:t>
            </a:r>
            <a:r>
              <a:rPr lang="ta-IN" sz="2800" dirty="0" smtClean="0">
                <a:cs typeface="Calibri"/>
              </a:rPr>
              <a:t>I </a:t>
            </a:r>
            <a:r>
              <a:rPr lang="hr-HR" sz="2800" dirty="0" smtClean="0">
                <a:cs typeface="Calibri"/>
              </a:rPr>
              <a:t>PARTNERA</a:t>
            </a:r>
            <a:endParaRPr lang="ta-IN" sz="2800" dirty="0" smtClean="0">
              <a:cs typeface="Calibri"/>
            </a:endParaRPr>
          </a:p>
          <a:p>
            <a:pPr>
              <a:lnSpc>
                <a:spcPct val="150000"/>
              </a:lnSpc>
              <a:buFont typeface="Wingdings" panose="05000000000000000000" pitchFamily="2" charset="2"/>
              <a:buChar char="§"/>
            </a:pPr>
            <a:r>
              <a:rPr lang="hr-HR" sz="2800" dirty="0" smtClean="0">
                <a:cs typeface="Calibri"/>
              </a:rPr>
              <a:t>VRSTE PRIHVATLJIVIH AKTIVNOSTI I TROŠKOVA</a:t>
            </a:r>
          </a:p>
          <a:p>
            <a:pPr>
              <a:lnSpc>
                <a:spcPct val="150000"/>
              </a:lnSpc>
              <a:buFont typeface="Wingdings" panose="05000000000000000000" pitchFamily="2" charset="2"/>
              <a:buChar char="§"/>
            </a:pPr>
            <a:r>
              <a:rPr lang="hr-HR" sz="2800" dirty="0" smtClean="0">
                <a:cs typeface="Calibri"/>
              </a:rPr>
              <a:t>KRITERIJE ZA ODABIR PROJEKATA</a:t>
            </a:r>
          </a:p>
          <a:p>
            <a:pPr>
              <a:lnSpc>
                <a:spcPct val="150000"/>
              </a:lnSpc>
              <a:buFont typeface="Wingdings" panose="05000000000000000000" pitchFamily="2" charset="2"/>
              <a:buChar char="§"/>
            </a:pPr>
            <a:r>
              <a:rPr lang="hr-HR" sz="2800" dirty="0" smtClean="0">
                <a:cs typeface="Calibri"/>
              </a:rPr>
              <a:t>PROCEDURU, UVJETE I ROKOVE ZA PRIJAVU PROJEKATA</a:t>
            </a:r>
          </a:p>
          <a:p>
            <a:pPr eaLnBrk="1" hangingPunct="1">
              <a:lnSpc>
                <a:spcPct val="150000"/>
              </a:lnSpc>
            </a:pPr>
            <a:endParaRPr lang="hr-HR" sz="2900" dirty="0"/>
          </a:p>
        </p:txBody>
      </p:sp>
    </p:spTree>
    <p:extLst>
      <p:ext uri="{BB962C8B-B14F-4D97-AF65-F5344CB8AC3E}">
        <p14:creationId xmlns:p14="http://schemas.microsoft.com/office/powerpoint/2010/main" val="26306518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791" y="0"/>
            <a:ext cx="10683058" cy="7562850"/>
          </a:xfrm>
          <a:prstGeom prst="rect">
            <a:avLst/>
          </a:prstGeom>
          <a:noFill/>
          <a:ln w="9525">
            <a:noFill/>
            <a:miter lim="800000"/>
            <a:headEnd/>
            <a:tailEnd/>
          </a:ln>
        </p:spPr>
      </p:pic>
      <p:sp>
        <p:nvSpPr>
          <p:cNvPr id="3075" name="Title 1"/>
          <p:cNvSpPr>
            <a:spLocks noGrp="1"/>
          </p:cNvSpPr>
          <p:nvPr>
            <p:ph type="title"/>
          </p:nvPr>
        </p:nvSpPr>
        <p:spPr>
          <a:xfrm>
            <a:off x="508476" y="901105"/>
            <a:ext cx="9201150" cy="792088"/>
          </a:xfrm>
        </p:spPr>
        <p:txBody>
          <a:bodyPr/>
          <a:lstStyle/>
          <a:p>
            <a:pPr eaLnBrk="1" hangingPunct="1"/>
            <a:r>
              <a:rPr lang="hr-HR" sz="4000" dirty="0" smtClean="0"/>
              <a:t>CILJEVI POZIVA</a:t>
            </a:r>
          </a:p>
        </p:txBody>
      </p:sp>
      <p:sp>
        <p:nvSpPr>
          <p:cNvPr id="3076" name="Content Placeholder 2"/>
          <p:cNvSpPr>
            <a:spLocks noGrp="1"/>
          </p:cNvSpPr>
          <p:nvPr>
            <p:ph idx="1"/>
          </p:nvPr>
        </p:nvSpPr>
        <p:spPr/>
        <p:txBody>
          <a:bodyPr/>
          <a:lstStyle/>
          <a:p>
            <a:pPr marL="0" indent="0">
              <a:buNone/>
            </a:pPr>
            <a:r>
              <a:rPr lang="hr-HR" sz="2000" dirty="0"/>
              <a:t>Svrha ovog poziva je dodjela bespovratnih sredstava iz Kohezijskog fonda za provedbu projekata pripreme infrastrukturnih projekata iz područja gospodarenja vodama, čime se podržava učinkovita i pravovremena provedba OPZO-a i pomaže pripremi za financijsku perspektivu EU 2014 – 2020. </a:t>
            </a:r>
            <a:endParaRPr lang="hr-HR" sz="2000" dirty="0" smtClean="0"/>
          </a:p>
          <a:p>
            <a:pPr marL="0" indent="0">
              <a:buNone/>
            </a:pPr>
            <a:endParaRPr lang="hr-HR" sz="2000" dirty="0"/>
          </a:p>
          <a:p>
            <a:pPr marL="0" indent="0">
              <a:buNone/>
            </a:pPr>
            <a:r>
              <a:rPr lang="hr-HR" sz="2000" b="1" dirty="0" smtClean="0"/>
              <a:t>Ovaj </a:t>
            </a:r>
            <a:r>
              <a:rPr lang="hr-HR" sz="2000" b="1" dirty="0"/>
              <a:t>poziv  je usmjeren </a:t>
            </a:r>
            <a:r>
              <a:rPr lang="hr-HR" sz="2000" b="1" dirty="0" smtClean="0"/>
              <a:t>prema</a:t>
            </a:r>
            <a:r>
              <a:rPr lang="hr-HR" sz="2000" b="1" u="sng" dirty="0" smtClean="0"/>
              <a:t> </a:t>
            </a:r>
            <a:endParaRPr lang="hr-HR" sz="2000" dirty="0"/>
          </a:p>
          <a:p>
            <a:pPr lvl="0"/>
            <a:r>
              <a:rPr lang="hr-HR" sz="2000" dirty="0"/>
              <a:t>financiranju projektnih prijedloga za pripremu investicijskih </a:t>
            </a:r>
            <a:r>
              <a:rPr lang="hr-HR" sz="2000" dirty="0" err="1"/>
              <a:t>vodnokomunalnih</a:t>
            </a:r>
            <a:r>
              <a:rPr lang="hr-HR" sz="2000" dirty="0"/>
              <a:t> projekata na aglomeracijama većim od 2.000 ES definiranih u Planu provedbe </a:t>
            </a:r>
            <a:r>
              <a:rPr lang="hr-HR" sz="2000" dirty="0" err="1"/>
              <a:t>vodnokomunalnih</a:t>
            </a:r>
            <a:r>
              <a:rPr lang="hr-HR" sz="2000" dirty="0"/>
              <a:t> direktiva (prema popisu aglomeracija u </a:t>
            </a:r>
            <a:r>
              <a:rPr lang="hr-HR" sz="2000" dirty="0" err="1"/>
              <a:t>prlogu</a:t>
            </a:r>
            <a:r>
              <a:rPr lang="hr-HR" sz="2000" dirty="0"/>
              <a:t> 1 Uputa za prijavitelje) u svrhu postizanja usklađenosti s rokovima do kojih je, sukladno Planu provedbe </a:t>
            </a:r>
            <a:r>
              <a:rPr lang="hr-HR" sz="2000" dirty="0" err="1"/>
              <a:t>vodnokomunalnih</a:t>
            </a:r>
            <a:r>
              <a:rPr lang="hr-HR" sz="2000" dirty="0"/>
              <a:t> direktiva, potrebno ispuniti sve obveze iz Direktive o pročišćavanju komunalnih  otpadnih voda (</a:t>
            </a:r>
            <a:r>
              <a:rPr lang="hr-HR" sz="2000" i="1" dirty="0"/>
              <a:t>91/271/EEC</a:t>
            </a:r>
            <a:r>
              <a:rPr lang="hr-HR" sz="2000" dirty="0"/>
              <a:t>), te Direktive o kakvoći vode namijenjenoj za ljudsku potrošnju (1998</a:t>
            </a:r>
            <a:r>
              <a:rPr lang="hr-HR" sz="2000" i="1" dirty="0"/>
              <a:t>/83/EC</a:t>
            </a:r>
            <a:r>
              <a:rPr lang="hr-HR" sz="2000" dirty="0"/>
              <a:t>), </a:t>
            </a:r>
            <a:r>
              <a:rPr lang="hr-HR" sz="2000" b="1" u="sng" dirty="0"/>
              <a:t>putem izrade studijske i projektne dokumentacije potrebne za prijavu projekata u programskom razdoblju strukturnih fondova 2014-2020. </a:t>
            </a:r>
          </a:p>
          <a:p>
            <a:pPr algn="just" eaLnBrk="1" hangingPunct="1">
              <a:buNone/>
            </a:pPr>
            <a:endParaRPr lang="hr-HR" sz="2000" dirty="0" smtClean="0"/>
          </a:p>
        </p:txBody>
      </p:sp>
    </p:spTree>
    <p:extLst>
      <p:ext uri="{BB962C8B-B14F-4D97-AF65-F5344CB8AC3E}">
        <p14:creationId xmlns:p14="http://schemas.microsoft.com/office/powerpoint/2010/main" val="321047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10680700" cy="756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zervirano mjesto sadržaja 2"/>
          <p:cNvSpPr txBox="1">
            <a:spLocks/>
          </p:cNvSpPr>
          <p:nvPr/>
        </p:nvSpPr>
        <p:spPr bwMode="auto">
          <a:xfrm>
            <a:off x="447775" y="1419521"/>
            <a:ext cx="9618663" cy="6143329"/>
          </a:xfrm>
          <a:prstGeom prst="rect">
            <a:avLst/>
          </a:prstGeom>
          <a:noFill/>
          <a:ln w="9525">
            <a:noFill/>
            <a:miter lim="800000"/>
            <a:headEnd/>
            <a:tailEnd/>
          </a:ln>
        </p:spPr>
        <p:txBody>
          <a:bodyPr vert="horz" wrap="square" lIns="104274" tIns="52138" rIns="104274" bIns="52138" numCol="1" anchor="t" anchorCtr="0" compatLnSpc="1">
            <a:prstTxWarp prst="textNoShape">
              <a:avLst/>
            </a:prstTxWarp>
          </a:bodyPr>
          <a:lstStyle>
            <a:lvl1pPr marL="390476" indent="-390476" algn="l" defTabSz="520636" rtl="0" eaLnBrk="0" fontAlgn="base" hangingPunct="0">
              <a:spcBef>
                <a:spcPct val="20000"/>
              </a:spcBef>
              <a:spcAft>
                <a:spcPct val="0"/>
              </a:spcAft>
              <a:buFont typeface="Arial" charset="0"/>
              <a:buChar char="•"/>
              <a:defRPr sz="3600" kern="1200">
                <a:solidFill>
                  <a:schemeClr val="tx1"/>
                </a:solidFill>
                <a:latin typeface="+mn-lt"/>
                <a:ea typeface="ＭＳ Ｐゴシック" charset="-128"/>
                <a:cs typeface="+mn-cs"/>
              </a:defRPr>
            </a:lvl1pPr>
            <a:lvl2pPr marL="846033" indent="-325397" algn="l" defTabSz="520636"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2pPr>
            <a:lvl3pPr marL="1303176" indent="-260318" algn="l" defTabSz="520636" rtl="0" eaLnBrk="0" fontAlgn="base" hangingPunct="0">
              <a:spcBef>
                <a:spcPct val="20000"/>
              </a:spcBef>
              <a:spcAft>
                <a:spcPct val="0"/>
              </a:spcAft>
              <a:buFont typeface="Arial" charset="0"/>
              <a:buChar char="•"/>
              <a:defRPr sz="2700" kern="1200">
                <a:solidFill>
                  <a:schemeClr val="tx1"/>
                </a:solidFill>
                <a:latin typeface="+mn-lt"/>
                <a:ea typeface="ＭＳ Ｐゴシック" charset="-128"/>
                <a:cs typeface="+mn-cs"/>
              </a:defRPr>
            </a:lvl3pPr>
            <a:lvl4pPr marL="1823812" indent="-260318" algn="l" defTabSz="520636" rtl="0" eaLnBrk="0" fontAlgn="base" hangingPunct="0">
              <a:spcBef>
                <a:spcPct val="20000"/>
              </a:spcBef>
              <a:spcAft>
                <a:spcPct val="0"/>
              </a:spcAft>
              <a:buFont typeface="Arial" charset="0"/>
              <a:buChar char="–"/>
              <a:defRPr sz="2300" kern="1200">
                <a:solidFill>
                  <a:schemeClr val="tx1"/>
                </a:solidFill>
                <a:latin typeface="+mn-lt"/>
                <a:ea typeface="ＭＳ Ｐゴシック" charset="-128"/>
                <a:cs typeface="+mn-cs"/>
              </a:defRPr>
            </a:lvl4pPr>
            <a:lvl5pPr marL="2346035" indent="-260318" algn="l" defTabSz="520636" rtl="0" eaLnBrk="0" fontAlgn="base" hangingPunct="0">
              <a:spcBef>
                <a:spcPct val="20000"/>
              </a:spcBef>
              <a:spcAft>
                <a:spcPct val="0"/>
              </a:spcAft>
              <a:buFont typeface="Arial" charset="0"/>
              <a:buChar char="»"/>
              <a:defRPr sz="2300" kern="1200">
                <a:solidFill>
                  <a:schemeClr val="tx1"/>
                </a:solidFill>
                <a:latin typeface="+mn-lt"/>
                <a:ea typeface="ＭＳ Ｐゴシック" charset="-128"/>
                <a:cs typeface="+mn-cs"/>
              </a:defRPr>
            </a:lvl5pPr>
            <a:lvl6pPr marL="2867547" indent="-260685" algn="l" defTabSz="521373" rtl="0" eaLnBrk="1" latinLnBrk="0" hangingPunct="1">
              <a:spcBef>
                <a:spcPct val="20000"/>
              </a:spcBef>
              <a:buFont typeface="Arial"/>
              <a:buChar char="•"/>
              <a:defRPr sz="2300" kern="1200">
                <a:solidFill>
                  <a:schemeClr val="tx1"/>
                </a:solidFill>
                <a:latin typeface="+mn-lt"/>
                <a:ea typeface="+mn-ea"/>
                <a:cs typeface="+mn-cs"/>
              </a:defRPr>
            </a:lvl6pPr>
            <a:lvl7pPr marL="3388919" indent="-260685" algn="l" defTabSz="521373" rtl="0" eaLnBrk="1" latinLnBrk="0" hangingPunct="1">
              <a:spcBef>
                <a:spcPct val="20000"/>
              </a:spcBef>
              <a:buFont typeface="Arial"/>
              <a:buChar char="•"/>
              <a:defRPr sz="2300" kern="1200">
                <a:solidFill>
                  <a:schemeClr val="tx1"/>
                </a:solidFill>
                <a:latin typeface="+mn-lt"/>
                <a:ea typeface="+mn-ea"/>
                <a:cs typeface="+mn-cs"/>
              </a:defRPr>
            </a:lvl7pPr>
            <a:lvl8pPr marL="3910291" indent="-260685" algn="l" defTabSz="521373" rtl="0" eaLnBrk="1" latinLnBrk="0" hangingPunct="1">
              <a:spcBef>
                <a:spcPct val="20000"/>
              </a:spcBef>
              <a:buFont typeface="Arial"/>
              <a:buChar char="•"/>
              <a:defRPr sz="2300" kern="1200">
                <a:solidFill>
                  <a:schemeClr val="tx1"/>
                </a:solidFill>
                <a:latin typeface="+mn-lt"/>
                <a:ea typeface="+mn-ea"/>
                <a:cs typeface="+mn-cs"/>
              </a:defRPr>
            </a:lvl8pPr>
            <a:lvl9pPr marL="4431663" indent="-260685" algn="l" defTabSz="521373"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charset="0"/>
              <a:buNone/>
            </a:pPr>
            <a:r>
              <a:rPr lang="hr-HR" sz="2400" b="1" dirty="0" smtClean="0"/>
              <a:t>Ukupna raspoloživa sredstva</a:t>
            </a:r>
          </a:p>
          <a:p>
            <a:r>
              <a:rPr lang="hr-HR" sz="2400" dirty="0" smtClean="0"/>
              <a:t>Ukupni iznos EU bespovratnih sredstava namijenjen za poziv iznosi maksimalno 225.000.000 kn.</a:t>
            </a:r>
          </a:p>
          <a:p>
            <a:r>
              <a:rPr lang="hr-HR" sz="2400" dirty="0" smtClean="0"/>
              <a:t>Indikativni iznos EU bespovratnih sredstava iz Kohezijskog fonda koji je moguće dodijeliti pojedinom prijavitelju unutar ovog poziva iznosi  minimalno 1.000.000 kn do maksimalno 50.000.000 kn. </a:t>
            </a:r>
          </a:p>
          <a:p>
            <a:r>
              <a:rPr lang="hr-HR" sz="2400" dirty="0" smtClean="0"/>
              <a:t>Ministarstvo poljoprivrede zadržava pravo da ne dodijeli u potpunosti navedeni iznos zbog nedovoljnog broja kvalitetnih prijedloga koji ispunjavaju</a:t>
            </a:r>
            <a:r>
              <a:rPr lang="hr-HR" sz="2400" dirty="0"/>
              <a:t> definirane</a:t>
            </a:r>
            <a:r>
              <a:rPr lang="hr-HR" sz="2400" dirty="0" smtClean="0"/>
              <a:t> kriterije.</a:t>
            </a:r>
          </a:p>
          <a:p>
            <a:r>
              <a:rPr lang="hr-HR" sz="2400" dirty="0" smtClean="0"/>
              <a:t>Maksimalna stopa sufinanciranja sredstvima Kohezijskog fonda je 85% od iznosa prihvatljivih izdataka. </a:t>
            </a:r>
          </a:p>
          <a:p>
            <a:r>
              <a:rPr lang="hr-HR" sz="2400" dirty="0" smtClean="0"/>
              <a:t>Preostalih minimalnih 15% iznosa prihvatljivih izdataka biti će financirano iz nacionalnih sredstava koja mora osigurati prijavitelj, odnosno korisnik. </a:t>
            </a:r>
          </a:p>
          <a:p>
            <a:pPr marL="0" indent="0">
              <a:buFont typeface="Arial" charset="0"/>
              <a:buNone/>
            </a:pPr>
            <a:endParaRPr lang="hr-HR" sz="2400" dirty="0"/>
          </a:p>
        </p:txBody>
      </p:sp>
    </p:spTree>
    <p:extLst>
      <p:ext uri="{BB962C8B-B14F-4D97-AF65-F5344CB8AC3E}">
        <p14:creationId xmlns:p14="http://schemas.microsoft.com/office/powerpoint/2010/main" val="691421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10680700" cy="756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zervirano mjesto sadržaja 2"/>
          <p:cNvSpPr txBox="1">
            <a:spLocks/>
          </p:cNvSpPr>
          <p:nvPr/>
        </p:nvSpPr>
        <p:spPr bwMode="auto">
          <a:xfrm>
            <a:off x="375767" y="1582365"/>
            <a:ext cx="9618663" cy="6359353"/>
          </a:xfrm>
          <a:prstGeom prst="rect">
            <a:avLst/>
          </a:prstGeom>
          <a:noFill/>
          <a:ln w="9525">
            <a:noFill/>
            <a:miter lim="800000"/>
            <a:headEnd/>
            <a:tailEnd/>
          </a:ln>
        </p:spPr>
        <p:txBody>
          <a:bodyPr vert="horz" wrap="square" lIns="104274" tIns="52138" rIns="104274" bIns="52138" numCol="1" anchor="t" anchorCtr="0" compatLnSpc="1">
            <a:prstTxWarp prst="textNoShape">
              <a:avLst/>
            </a:prstTxWarp>
          </a:bodyPr>
          <a:lstStyle>
            <a:lvl1pPr marL="390476" indent="-390476" algn="l" defTabSz="520636" rtl="0" eaLnBrk="0" fontAlgn="base" hangingPunct="0">
              <a:spcBef>
                <a:spcPct val="20000"/>
              </a:spcBef>
              <a:spcAft>
                <a:spcPct val="0"/>
              </a:spcAft>
              <a:buFont typeface="Arial" charset="0"/>
              <a:buChar char="•"/>
              <a:defRPr sz="3600" kern="1200">
                <a:solidFill>
                  <a:schemeClr val="tx1"/>
                </a:solidFill>
                <a:latin typeface="+mn-lt"/>
                <a:ea typeface="ＭＳ Ｐゴシック" charset="-128"/>
                <a:cs typeface="+mn-cs"/>
              </a:defRPr>
            </a:lvl1pPr>
            <a:lvl2pPr marL="846033" indent="-325397" algn="l" defTabSz="520636"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2pPr>
            <a:lvl3pPr marL="1303176" indent="-260318" algn="l" defTabSz="520636" rtl="0" eaLnBrk="0" fontAlgn="base" hangingPunct="0">
              <a:spcBef>
                <a:spcPct val="20000"/>
              </a:spcBef>
              <a:spcAft>
                <a:spcPct val="0"/>
              </a:spcAft>
              <a:buFont typeface="Arial" charset="0"/>
              <a:buChar char="•"/>
              <a:defRPr sz="2700" kern="1200">
                <a:solidFill>
                  <a:schemeClr val="tx1"/>
                </a:solidFill>
                <a:latin typeface="+mn-lt"/>
                <a:ea typeface="ＭＳ Ｐゴシック" charset="-128"/>
                <a:cs typeface="+mn-cs"/>
              </a:defRPr>
            </a:lvl3pPr>
            <a:lvl4pPr marL="1823812" indent="-260318" algn="l" defTabSz="520636" rtl="0" eaLnBrk="0" fontAlgn="base" hangingPunct="0">
              <a:spcBef>
                <a:spcPct val="20000"/>
              </a:spcBef>
              <a:spcAft>
                <a:spcPct val="0"/>
              </a:spcAft>
              <a:buFont typeface="Arial" charset="0"/>
              <a:buChar char="–"/>
              <a:defRPr sz="2300" kern="1200">
                <a:solidFill>
                  <a:schemeClr val="tx1"/>
                </a:solidFill>
                <a:latin typeface="+mn-lt"/>
                <a:ea typeface="ＭＳ Ｐゴシック" charset="-128"/>
                <a:cs typeface="+mn-cs"/>
              </a:defRPr>
            </a:lvl4pPr>
            <a:lvl5pPr marL="2346035" indent="-260318" algn="l" defTabSz="520636" rtl="0" eaLnBrk="0" fontAlgn="base" hangingPunct="0">
              <a:spcBef>
                <a:spcPct val="20000"/>
              </a:spcBef>
              <a:spcAft>
                <a:spcPct val="0"/>
              </a:spcAft>
              <a:buFont typeface="Arial" charset="0"/>
              <a:buChar char="»"/>
              <a:defRPr sz="2300" kern="1200">
                <a:solidFill>
                  <a:schemeClr val="tx1"/>
                </a:solidFill>
                <a:latin typeface="+mn-lt"/>
                <a:ea typeface="ＭＳ Ｐゴシック" charset="-128"/>
                <a:cs typeface="+mn-cs"/>
              </a:defRPr>
            </a:lvl5pPr>
            <a:lvl6pPr marL="2867547" indent="-260685" algn="l" defTabSz="521373" rtl="0" eaLnBrk="1" latinLnBrk="0" hangingPunct="1">
              <a:spcBef>
                <a:spcPct val="20000"/>
              </a:spcBef>
              <a:buFont typeface="Arial"/>
              <a:buChar char="•"/>
              <a:defRPr sz="2300" kern="1200">
                <a:solidFill>
                  <a:schemeClr val="tx1"/>
                </a:solidFill>
                <a:latin typeface="+mn-lt"/>
                <a:ea typeface="+mn-ea"/>
                <a:cs typeface="+mn-cs"/>
              </a:defRPr>
            </a:lvl6pPr>
            <a:lvl7pPr marL="3388919" indent="-260685" algn="l" defTabSz="521373" rtl="0" eaLnBrk="1" latinLnBrk="0" hangingPunct="1">
              <a:spcBef>
                <a:spcPct val="20000"/>
              </a:spcBef>
              <a:buFont typeface="Arial"/>
              <a:buChar char="•"/>
              <a:defRPr sz="2300" kern="1200">
                <a:solidFill>
                  <a:schemeClr val="tx1"/>
                </a:solidFill>
                <a:latin typeface="+mn-lt"/>
                <a:ea typeface="+mn-ea"/>
                <a:cs typeface="+mn-cs"/>
              </a:defRPr>
            </a:lvl7pPr>
            <a:lvl8pPr marL="3910291" indent="-260685" algn="l" defTabSz="521373" rtl="0" eaLnBrk="1" latinLnBrk="0" hangingPunct="1">
              <a:spcBef>
                <a:spcPct val="20000"/>
              </a:spcBef>
              <a:buFont typeface="Arial"/>
              <a:buChar char="•"/>
              <a:defRPr sz="2300" kern="1200">
                <a:solidFill>
                  <a:schemeClr val="tx1"/>
                </a:solidFill>
                <a:latin typeface="+mn-lt"/>
                <a:ea typeface="+mn-ea"/>
                <a:cs typeface="+mn-cs"/>
              </a:defRPr>
            </a:lvl8pPr>
            <a:lvl9pPr marL="4431663" indent="-260685" algn="l" defTabSz="521373"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charset="0"/>
              <a:buNone/>
            </a:pPr>
            <a:r>
              <a:rPr lang="hr-HR" sz="2400" b="1" dirty="0" smtClean="0"/>
              <a:t>Prihvatljivi prijavitelji:</a:t>
            </a:r>
          </a:p>
          <a:p>
            <a:r>
              <a:rPr lang="hr-HR" sz="2400" dirty="0" smtClean="0"/>
              <a:t>javni isporučitelji vodnih usluga  </a:t>
            </a:r>
          </a:p>
          <a:p>
            <a:pPr marL="0" indent="0">
              <a:buFont typeface="Arial" charset="0"/>
              <a:buNone/>
            </a:pPr>
            <a:endParaRPr lang="hr-HR" sz="2400" dirty="0" smtClean="0"/>
          </a:p>
          <a:p>
            <a:pPr marL="0" indent="0">
              <a:buFont typeface="Arial" charset="0"/>
              <a:buNone/>
            </a:pPr>
            <a:r>
              <a:rPr lang="hr-HR" sz="2400" b="1" dirty="0" smtClean="0"/>
              <a:t>Prihvatljivi partneri:</a:t>
            </a:r>
          </a:p>
          <a:p>
            <a:r>
              <a:rPr lang="hr-HR" sz="2400" dirty="0" smtClean="0"/>
              <a:t>javni isporučitelji vodnih usluga i jedinice lokalne i regionalne samouprave.</a:t>
            </a:r>
          </a:p>
          <a:p>
            <a:pPr marL="0" indent="0">
              <a:buFont typeface="Arial" charset="0"/>
              <a:buNone/>
            </a:pPr>
            <a:endParaRPr lang="hr-HR" sz="2400" dirty="0" smtClean="0"/>
          </a:p>
          <a:p>
            <a:pPr marL="0" indent="0">
              <a:buFont typeface="Arial" charset="0"/>
              <a:buNone/>
            </a:pPr>
            <a:r>
              <a:rPr lang="hr-HR" sz="2400" dirty="0" smtClean="0"/>
              <a:t>U slučaju partnerstva potrebno je uz projektnu prijavu priložiti Izjavu partnera ili Ugovor o partnerstvu u kojem su jasno definirane uloge i odgovornosti svakog partnera te jasno naznačeno koji partner je određen za nositelja projektne prijave, odnosno prijavitelja projektne prijave. </a:t>
            </a:r>
          </a:p>
          <a:p>
            <a:pPr marL="0" indent="0">
              <a:buFont typeface="Arial" charset="0"/>
              <a:buNone/>
            </a:pPr>
            <a:endParaRPr lang="hr-HR" sz="2400" dirty="0"/>
          </a:p>
        </p:txBody>
      </p:sp>
    </p:spTree>
    <p:extLst>
      <p:ext uri="{BB962C8B-B14F-4D97-AF65-F5344CB8AC3E}">
        <p14:creationId xmlns:p14="http://schemas.microsoft.com/office/powerpoint/2010/main" val="3677586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791" y="0"/>
            <a:ext cx="10683058" cy="7562850"/>
          </a:xfrm>
          <a:prstGeom prst="rect">
            <a:avLst/>
          </a:prstGeom>
          <a:noFill/>
          <a:ln w="9525">
            <a:noFill/>
            <a:miter lim="800000"/>
            <a:headEnd/>
            <a:tailEnd/>
          </a:ln>
        </p:spPr>
      </p:pic>
      <p:sp>
        <p:nvSpPr>
          <p:cNvPr id="3075" name="Title 1"/>
          <p:cNvSpPr>
            <a:spLocks noGrp="1"/>
          </p:cNvSpPr>
          <p:nvPr>
            <p:ph type="ctrTitle"/>
          </p:nvPr>
        </p:nvSpPr>
        <p:spPr/>
        <p:txBody>
          <a:bodyPr/>
          <a:lstStyle/>
          <a:p>
            <a:pPr eaLnBrk="1" hangingPunct="1"/>
            <a:r>
              <a:rPr lang="hr-HR" sz="4000" dirty="0" smtClean="0">
                <a:solidFill>
                  <a:srgbClr val="7030A0"/>
                </a:solidFill>
              </a:rPr>
              <a:t>UVJETI PRIHVATLJIVOSTI</a:t>
            </a:r>
          </a:p>
        </p:txBody>
      </p:sp>
      <p:sp>
        <p:nvSpPr>
          <p:cNvPr id="5" name="Subtitle 4"/>
          <p:cNvSpPr>
            <a:spLocks noGrp="1"/>
          </p:cNvSpPr>
          <p:nvPr>
            <p:ph type="subTitle" idx="1"/>
          </p:nvPr>
        </p:nvSpPr>
        <p:spPr/>
        <p:txBody>
          <a:bodyPr/>
          <a:lstStyle/>
          <a:p>
            <a:endParaRPr lang="hr-HR"/>
          </a:p>
        </p:txBody>
      </p:sp>
    </p:spTree>
    <p:extLst>
      <p:ext uri="{BB962C8B-B14F-4D97-AF65-F5344CB8AC3E}">
        <p14:creationId xmlns:p14="http://schemas.microsoft.com/office/powerpoint/2010/main" val="299564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581" y="0"/>
            <a:ext cx="1902057" cy="756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1"/>
          </p:nvPr>
        </p:nvSpPr>
        <p:spPr/>
        <p:txBody>
          <a:bodyPr/>
          <a:lstStyle/>
          <a:p>
            <a:pPr>
              <a:defRPr/>
            </a:pPr>
            <a:fld id="{BDC65C8A-39CC-457F-8021-AFF3089761E6}" type="slidenum">
              <a:rPr lang="tr-TR" smtClean="0"/>
              <a:pPr>
                <a:defRPr/>
              </a:pPr>
              <a:t>3</a:t>
            </a:fld>
            <a:endParaRPr lang="tr-TR"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1502" t="1262" r="3317" b="1"/>
          <a:stretch/>
        </p:blipFill>
        <p:spPr>
          <a:xfrm>
            <a:off x="369991" y="1435002"/>
            <a:ext cx="4809887" cy="5723649"/>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l="1549" t="1667" r="2275"/>
          <a:stretch/>
        </p:blipFill>
        <p:spPr>
          <a:xfrm>
            <a:off x="5217224" y="1435001"/>
            <a:ext cx="4840720" cy="5677370"/>
          </a:xfrm>
          <a:prstGeom prst="rect">
            <a:avLst/>
          </a:prstGeom>
        </p:spPr>
      </p:pic>
      <p:sp>
        <p:nvSpPr>
          <p:cNvPr id="7" name="Title 1"/>
          <p:cNvSpPr txBox="1">
            <a:spLocks/>
          </p:cNvSpPr>
          <p:nvPr/>
        </p:nvSpPr>
        <p:spPr>
          <a:xfrm>
            <a:off x="534432" y="302865"/>
            <a:ext cx="9018480" cy="1260475"/>
          </a:xfrm>
          <a:prstGeom prst="rect">
            <a:avLst/>
          </a:prstGeom>
        </p:spPr>
        <p:txBody>
          <a:bodyPr lIns="104287" tIns="52144" rIns="104287" bIns="52144"/>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hr-HR" sz="4100" dirty="0">
                <a:solidFill>
                  <a:schemeClr val="tx2"/>
                </a:solidFill>
              </a:rPr>
              <a:t>Strukturni fondovi –  prihvatljivost</a:t>
            </a:r>
          </a:p>
        </p:txBody>
      </p:sp>
    </p:spTree>
    <p:extLst>
      <p:ext uri="{BB962C8B-B14F-4D97-AF65-F5344CB8AC3E}">
        <p14:creationId xmlns:p14="http://schemas.microsoft.com/office/powerpoint/2010/main" val="22974099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0"/>
            <a:ext cx="10683058" cy="7562850"/>
          </a:xfrm>
          <a:prstGeom prst="rect">
            <a:avLst/>
          </a:prstGeom>
          <a:noFill/>
          <a:ln w="9525">
            <a:noFill/>
            <a:miter lim="800000"/>
            <a:headEnd/>
            <a:tailEnd/>
          </a:ln>
        </p:spPr>
      </p:pic>
      <p:sp>
        <p:nvSpPr>
          <p:cNvPr id="3076" name="Content Placeholder 2"/>
          <p:cNvSpPr>
            <a:spLocks noGrp="1"/>
          </p:cNvSpPr>
          <p:nvPr>
            <p:ph idx="1"/>
          </p:nvPr>
        </p:nvSpPr>
        <p:spPr/>
        <p:txBody>
          <a:bodyPr/>
          <a:lstStyle/>
          <a:p>
            <a:r>
              <a:rPr lang="hr-HR" sz="2000" dirty="0" smtClean="0"/>
              <a:t>Ukoliko </a:t>
            </a:r>
            <a:r>
              <a:rPr lang="hr-HR" sz="2000" dirty="0"/>
              <a:t>do trenutka podnošenja prijedloga projekta javni isporučitelj vodne usluge nije uskladio  predmet poslovanja niti je predao zahtjev  u svrhu postizanja sukladnosti predmeta poslovanja  sukladno članku 202. Zakona o vodama (</a:t>
            </a:r>
            <a:r>
              <a:rPr lang="hr-HR" sz="2000" dirty="0" err="1"/>
              <a:t>nn</a:t>
            </a:r>
            <a:r>
              <a:rPr lang="hr-HR" sz="2000" dirty="0"/>
              <a:t> br. 153/09, 63/11, 130/11, 56/13, 14/14), odnosno vlasnička struktura javnog isporučitelja vodne usluge nije u potpunosti sukladna propisanim navedenim člankom, </a:t>
            </a:r>
            <a:r>
              <a:rPr lang="hr-HR" sz="2000" u="sng" dirty="0"/>
              <a:t>dostavljena projektna prijava će se eliminirati iz daljnjeg postupka procjene prijava projekata. </a:t>
            </a:r>
            <a:endParaRPr lang="hr-HR" sz="2000" dirty="0"/>
          </a:p>
          <a:p>
            <a:r>
              <a:rPr lang="hr-HR" sz="2000" dirty="0"/>
              <a:t>Ukoliko javni isporučitelj vodne usluge nije uskladio predmet poslovanja sukladno članku 202. Zakona o vodama (propisan predmet poslovanja nije upisan u Sudski registar trgovačkih društava), </a:t>
            </a:r>
            <a:r>
              <a:rPr lang="hr-HR" sz="2000" u="sng" dirty="0"/>
              <a:t>a predao je zahtjev</a:t>
            </a:r>
            <a:r>
              <a:rPr lang="hr-HR" sz="2000" dirty="0"/>
              <a:t> u svrhu postizanja sukladnosti predmeta poslovanja sukladno navedenom članku,  o tome je uz projektnu prijavu potrebno priložiti dokaz.</a:t>
            </a:r>
          </a:p>
          <a:p>
            <a:r>
              <a:rPr lang="hr-HR" sz="2000" dirty="0"/>
              <a:t>Do trenutka donošenja odluke o financiranju projekta (najviše 60 dana od roka za dostavu podnošenje prijedloga projekta) javni isporučitelj vodne usluge dužan je u potpunosti uskladiti pravni status i predmet poslovanja sukladno članku 202. Zakona o vodama jer u protivnome sukladno članku 258. stavku 5. Zakona o vodama ne može biti odabran za financiranje, odnosno neće se </a:t>
            </a:r>
            <a:r>
              <a:rPr lang="hr-HR" sz="2000" dirty="0" err="1"/>
              <a:t>donjeti</a:t>
            </a:r>
            <a:r>
              <a:rPr lang="hr-HR" sz="2000" dirty="0"/>
              <a:t> odluka o financiranju. </a:t>
            </a:r>
          </a:p>
          <a:p>
            <a:pPr marL="0" indent="0" eaLnBrk="1" hangingPunct="1">
              <a:buNone/>
            </a:pPr>
            <a:endParaRPr lang="hr-HR" sz="2000" dirty="0" smtClean="0"/>
          </a:p>
        </p:txBody>
      </p:sp>
      <p:sp>
        <p:nvSpPr>
          <p:cNvPr id="2" name="Naslov 1"/>
          <p:cNvSpPr>
            <a:spLocks noGrp="1"/>
          </p:cNvSpPr>
          <p:nvPr>
            <p:ph type="title"/>
          </p:nvPr>
        </p:nvSpPr>
        <p:spPr>
          <a:xfrm>
            <a:off x="159742" y="623987"/>
            <a:ext cx="9993909" cy="1029940"/>
          </a:xfrm>
        </p:spPr>
        <p:txBody>
          <a:bodyPr/>
          <a:lstStyle/>
          <a:p>
            <a:r>
              <a:rPr lang="hr-HR" sz="2800" dirty="0"/>
              <a:t>PRAVILA PRIHVATLJIVOSTI PRIJAVITELJA PROJEKATA </a:t>
            </a:r>
            <a:r>
              <a:rPr lang="hr-HR" sz="2800" u="sng" dirty="0" smtClean="0"/>
              <a:t/>
            </a:r>
            <a:br>
              <a:rPr lang="hr-HR" sz="2800" u="sng" dirty="0" smtClean="0"/>
            </a:br>
            <a:r>
              <a:rPr lang="hr-HR" sz="2800" u="sng" dirty="0" smtClean="0"/>
              <a:t>Zahtjevi </a:t>
            </a:r>
            <a:r>
              <a:rPr lang="hr-HR" sz="2800" u="sng" dirty="0"/>
              <a:t>za prijavitelje</a:t>
            </a:r>
            <a:r>
              <a:rPr lang="hr-HR" sz="2800" u="sng" dirty="0" smtClean="0"/>
              <a:t>:</a:t>
            </a:r>
            <a:endParaRPr lang="hr-HR" sz="2800" dirty="0"/>
          </a:p>
        </p:txBody>
      </p:sp>
    </p:spTree>
    <p:extLst>
      <p:ext uri="{BB962C8B-B14F-4D97-AF65-F5344CB8AC3E}">
        <p14:creationId xmlns:p14="http://schemas.microsoft.com/office/powerpoint/2010/main" val="27038374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791" y="0"/>
            <a:ext cx="10683058" cy="7562850"/>
          </a:xfrm>
          <a:prstGeom prst="rect">
            <a:avLst/>
          </a:prstGeom>
          <a:noFill/>
          <a:ln w="9525">
            <a:noFill/>
            <a:miter lim="800000"/>
            <a:headEnd/>
            <a:tailEnd/>
          </a:ln>
        </p:spPr>
      </p:pic>
      <p:sp>
        <p:nvSpPr>
          <p:cNvPr id="5" name="Naslov 1"/>
          <p:cNvSpPr txBox="1">
            <a:spLocks/>
          </p:cNvSpPr>
          <p:nvPr/>
        </p:nvSpPr>
        <p:spPr bwMode="auto">
          <a:xfrm>
            <a:off x="159742" y="901105"/>
            <a:ext cx="9993909" cy="1029940"/>
          </a:xfrm>
          <a:prstGeom prst="rect">
            <a:avLst/>
          </a:prstGeom>
          <a:noFill/>
          <a:ln w="9525">
            <a:noFill/>
            <a:miter lim="800000"/>
            <a:headEnd/>
            <a:tailEnd/>
          </a:ln>
        </p:spPr>
        <p:txBody>
          <a:bodyPr vert="horz" wrap="square" lIns="104274" tIns="52138" rIns="104274" bIns="52138" numCol="1" anchor="ctr" anchorCtr="0" compatLnSpc="1">
            <a:prstTxWarp prst="textNoShape">
              <a:avLst/>
            </a:prstTxWarp>
          </a:bodyPr>
          <a:lstStyle>
            <a:lvl1pPr algn="ctr" defTabSz="520636" rtl="0" eaLnBrk="0" fontAlgn="base" hangingPunct="0">
              <a:spcBef>
                <a:spcPct val="0"/>
              </a:spcBef>
              <a:spcAft>
                <a:spcPct val="0"/>
              </a:spcAft>
              <a:defRPr sz="5000" kern="1200">
                <a:solidFill>
                  <a:schemeClr val="tx1"/>
                </a:solidFill>
                <a:latin typeface="+mj-lt"/>
                <a:ea typeface="ＭＳ Ｐゴシック" charset="-128"/>
                <a:cs typeface="+mj-cs"/>
              </a:defRPr>
            </a:lvl1pPr>
            <a:lvl2pPr algn="ctr" defTabSz="520636" rtl="0" eaLnBrk="0" fontAlgn="base" hangingPunct="0">
              <a:spcBef>
                <a:spcPct val="0"/>
              </a:spcBef>
              <a:spcAft>
                <a:spcPct val="0"/>
              </a:spcAft>
              <a:defRPr sz="5000">
                <a:solidFill>
                  <a:schemeClr val="tx1"/>
                </a:solidFill>
                <a:latin typeface="Calibri" charset="0"/>
                <a:ea typeface="ＭＳ Ｐゴシック" charset="-128"/>
              </a:defRPr>
            </a:lvl2pPr>
            <a:lvl3pPr algn="ctr" defTabSz="520636" rtl="0" eaLnBrk="0" fontAlgn="base" hangingPunct="0">
              <a:spcBef>
                <a:spcPct val="0"/>
              </a:spcBef>
              <a:spcAft>
                <a:spcPct val="0"/>
              </a:spcAft>
              <a:defRPr sz="5000">
                <a:solidFill>
                  <a:schemeClr val="tx1"/>
                </a:solidFill>
                <a:latin typeface="Calibri" charset="0"/>
                <a:ea typeface="ＭＳ Ｐゴシック" charset="-128"/>
              </a:defRPr>
            </a:lvl3pPr>
            <a:lvl4pPr algn="ctr" defTabSz="520636" rtl="0" eaLnBrk="0" fontAlgn="base" hangingPunct="0">
              <a:spcBef>
                <a:spcPct val="0"/>
              </a:spcBef>
              <a:spcAft>
                <a:spcPct val="0"/>
              </a:spcAft>
              <a:defRPr sz="5000">
                <a:solidFill>
                  <a:schemeClr val="tx1"/>
                </a:solidFill>
                <a:latin typeface="Calibri" charset="0"/>
                <a:ea typeface="ＭＳ Ｐゴシック" charset="-128"/>
              </a:defRPr>
            </a:lvl4pPr>
            <a:lvl5pPr algn="ctr" defTabSz="520636" rtl="0" eaLnBrk="0" fontAlgn="base" hangingPunct="0">
              <a:spcBef>
                <a:spcPct val="0"/>
              </a:spcBef>
              <a:spcAft>
                <a:spcPct val="0"/>
              </a:spcAft>
              <a:defRPr sz="5000">
                <a:solidFill>
                  <a:schemeClr val="tx1"/>
                </a:solidFill>
                <a:latin typeface="Calibri" charset="0"/>
                <a:ea typeface="ＭＳ Ｐゴシック" charset="-128"/>
              </a:defRPr>
            </a:lvl5pPr>
            <a:lvl6pPr marL="457143" algn="ctr" defTabSz="520636" rtl="0" fontAlgn="base">
              <a:spcBef>
                <a:spcPct val="0"/>
              </a:spcBef>
              <a:spcAft>
                <a:spcPct val="0"/>
              </a:spcAft>
              <a:defRPr sz="5000">
                <a:solidFill>
                  <a:schemeClr val="tx1"/>
                </a:solidFill>
                <a:latin typeface="Calibri" charset="0"/>
                <a:ea typeface="ＭＳ Ｐゴシック" charset="-128"/>
              </a:defRPr>
            </a:lvl6pPr>
            <a:lvl7pPr marL="914286" algn="ctr" defTabSz="520636" rtl="0" fontAlgn="base">
              <a:spcBef>
                <a:spcPct val="0"/>
              </a:spcBef>
              <a:spcAft>
                <a:spcPct val="0"/>
              </a:spcAft>
              <a:defRPr sz="5000">
                <a:solidFill>
                  <a:schemeClr val="tx1"/>
                </a:solidFill>
                <a:latin typeface="Calibri" charset="0"/>
                <a:ea typeface="ＭＳ Ｐゴシック" charset="-128"/>
              </a:defRPr>
            </a:lvl7pPr>
            <a:lvl8pPr marL="1371431" algn="ctr" defTabSz="520636" rtl="0" fontAlgn="base">
              <a:spcBef>
                <a:spcPct val="0"/>
              </a:spcBef>
              <a:spcAft>
                <a:spcPct val="0"/>
              </a:spcAft>
              <a:defRPr sz="5000">
                <a:solidFill>
                  <a:schemeClr val="tx1"/>
                </a:solidFill>
                <a:latin typeface="Calibri" charset="0"/>
                <a:ea typeface="ＭＳ Ｐゴシック" charset="-128"/>
              </a:defRPr>
            </a:lvl8pPr>
            <a:lvl9pPr marL="1828574" algn="ctr" defTabSz="520636" rtl="0" fontAlgn="base">
              <a:spcBef>
                <a:spcPct val="0"/>
              </a:spcBef>
              <a:spcAft>
                <a:spcPct val="0"/>
              </a:spcAft>
              <a:defRPr sz="5000">
                <a:solidFill>
                  <a:schemeClr val="tx1"/>
                </a:solidFill>
                <a:latin typeface="Calibri" charset="0"/>
                <a:ea typeface="ＭＳ Ｐゴシック" charset="-128"/>
              </a:defRPr>
            </a:lvl9pPr>
          </a:lstStyle>
          <a:p>
            <a:r>
              <a:rPr lang="hr-HR" sz="2800" dirty="0" smtClean="0"/>
              <a:t>PRAVILA PRIHVATLJIVOSTI PRIJAVITELJA PROJEKATA </a:t>
            </a:r>
            <a:r>
              <a:rPr lang="hr-HR" sz="2800" u="sng" dirty="0" smtClean="0"/>
              <a:t/>
            </a:r>
            <a:br>
              <a:rPr lang="hr-HR" sz="2800" u="sng" dirty="0" smtClean="0"/>
            </a:br>
            <a:r>
              <a:rPr lang="hr-HR" sz="2800" u="sng" dirty="0" smtClean="0"/>
              <a:t>Zahtjevi za prijavitelje:</a:t>
            </a:r>
            <a:endParaRPr lang="hr-HR" sz="2800" dirty="0"/>
          </a:p>
        </p:txBody>
      </p:sp>
      <p:sp>
        <p:nvSpPr>
          <p:cNvPr id="6" name="Rezervirano mjesto sadržaja 2"/>
          <p:cNvSpPr txBox="1">
            <a:spLocks/>
          </p:cNvSpPr>
          <p:nvPr/>
        </p:nvSpPr>
        <p:spPr bwMode="auto">
          <a:xfrm>
            <a:off x="687389" y="1917701"/>
            <a:ext cx="9618663" cy="4991101"/>
          </a:xfrm>
          <a:prstGeom prst="rect">
            <a:avLst/>
          </a:prstGeom>
          <a:noFill/>
          <a:ln w="9525">
            <a:noFill/>
            <a:miter lim="800000"/>
            <a:headEnd/>
            <a:tailEnd/>
          </a:ln>
        </p:spPr>
        <p:txBody>
          <a:bodyPr vert="horz" wrap="square" lIns="104274" tIns="52138" rIns="104274" bIns="52138" numCol="1" anchor="t" anchorCtr="0" compatLnSpc="1">
            <a:prstTxWarp prst="textNoShape">
              <a:avLst/>
            </a:prstTxWarp>
          </a:bodyPr>
          <a:lstStyle>
            <a:lvl1pPr marL="390476" indent="-390476" algn="l" defTabSz="520636" rtl="0" eaLnBrk="0" fontAlgn="base" hangingPunct="0">
              <a:spcBef>
                <a:spcPct val="20000"/>
              </a:spcBef>
              <a:spcAft>
                <a:spcPct val="0"/>
              </a:spcAft>
              <a:buFont typeface="Arial" charset="0"/>
              <a:buChar char="•"/>
              <a:defRPr sz="3600" kern="1200">
                <a:solidFill>
                  <a:schemeClr val="tx1"/>
                </a:solidFill>
                <a:latin typeface="+mn-lt"/>
                <a:ea typeface="ＭＳ Ｐゴシック" charset="-128"/>
                <a:cs typeface="+mn-cs"/>
              </a:defRPr>
            </a:lvl1pPr>
            <a:lvl2pPr marL="846033" indent="-325397" algn="l" defTabSz="520636"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2pPr>
            <a:lvl3pPr marL="1303176" indent="-260318" algn="l" defTabSz="520636" rtl="0" eaLnBrk="0" fontAlgn="base" hangingPunct="0">
              <a:spcBef>
                <a:spcPct val="20000"/>
              </a:spcBef>
              <a:spcAft>
                <a:spcPct val="0"/>
              </a:spcAft>
              <a:buFont typeface="Arial" charset="0"/>
              <a:buChar char="•"/>
              <a:defRPr sz="2700" kern="1200">
                <a:solidFill>
                  <a:schemeClr val="tx1"/>
                </a:solidFill>
                <a:latin typeface="+mn-lt"/>
                <a:ea typeface="ＭＳ Ｐゴシック" charset="-128"/>
                <a:cs typeface="+mn-cs"/>
              </a:defRPr>
            </a:lvl3pPr>
            <a:lvl4pPr marL="1823812" indent="-260318" algn="l" defTabSz="520636" rtl="0" eaLnBrk="0" fontAlgn="base" hangingPunct="0">
              <a:spcBef>
                <a:spcPct val="20000"/>
              </a:spcBef>
              <a:spcAft>
                <a:spcPct val="0"/>
              </a:spcAft>
              <a:buFont typeface="Arial" charset="0"/>
              <a:buChar char="–"/>
              <a:defRPr sz="2300" kern="1200">
                <a:solidFill>
                  <a:schemeClr val="tx1"/>
                </a:solidFill>
                <a:latin typeface="+mn-lt"/>
                <a:ea typeface="ＭＳ Ｐゴシック" charset="-128"/>
                <a:cs typeface="+mn-cs"/>
              </a:defRPr>
            </a:lvl4pPr>
            <a:lvl5pPr marL="2346035" indent="-260318" algn="l" defTabSz="520636" rtl="0" eaLnBrk="0" fontAlgn="base" hangingPunct="0">
              <a:spcBef>
                <a:spcPct val="20000"/>
              </a:spcBef>
              <a:spcAft>
                <a:spcPct val="0"/>
              </a:spcAft>
              <a:buFont typeface="Arial" charset="0"/>
              <a:buChar char="»"/>
              <a:defRPr sz="2300" kern="1200">
                <a:solidFill>
                  <a:schemeClr val="tx1"/>
                </a:solidFill>
                <a:latin typeface="+mn-lt"/>
                <a:ea typeface="ＭＳ Ｐゴシック" charset="-128"/>
                <a:cs typeface="+mn-cs"/>
              </a:defRPr>
            </a:lvl5pPr>
            <a:lvl6pPr marL="2867547" indent="-260685" algn="l" defTabSz="521373" rtl="0" eaLnBrk="1" latinLnBrk="0" hangingPunct="1">
              <a:spcBef>
                <a:spcPct val="20000"/>
              </a:spcBef>
              <a:buFont typeface="Arial"/>
              <a:buChar char="•"/>
              <a:defRPr sz="2300" kern="1200">
                <a:solidFill>
                  <a:schemeClr val="tx1"/>
                </a:solidFill>
                <a:latin typeface="+mn-lt"/>
                <a:ea typeface="+mn-ea"/>
                <a:cs typeface="+mn-cs"/>
              </a:defRPr>
            </a:lvl6pPr>
            <a:lvl7pPr marL="3388919" indent="-260685" algn="l" defTabSz="521373" rtl="0" eaLnBrk="1" latinLnBrk="0" hangingPunct="1">
              <a:spcBef>
                <a:spcPct val="20000"/>
              </a:spcBef>
              <a:buFont typeface="Arial"/>
              <a:buChar char="•"/>
              <a:defRPr sz="2300" kern="1200">
                <a:solidFill>
                  <a:schemeClr val="tx1"/>
                </a:solidFill>
                <a:latin typeface="+mn-lt"/>
                <a:ea typeface="+mn-ea"/>
                <a:cs typeface="+mn-cs"/>
              </a:defRPr>
            </a:lvl7pPr>
            <a:lvl8pPr marL="3910291" indent="-260685" algn="l" defTabSz="521373" rtl="0" eaLnBrk="1" latinLnBrk="0" hangingPunct="1">
              <a:spcBef>
                <a:spcPct val="20000"/>
              </a:spcBef>
              <a:buFont typeface="Arial"/>
              <a:buChar char="•"/>
              <a:defRPr sz="2300" kern="1200">
                <a:solidFill>
                  <a:schemeClr val="tx1"/>
                </a:solidFill>
                <a:latin typeface="+mn-lt"/>
                <a:ea typeface="+mn-ea"/>
                <a:cs typeface="+mn-cs"/>
              </a:defRPr>
            </a:lvl8pPr>
            <a:lvl9pPr marL="4431663" indent="-260685" algn="l" defTabSz="521373"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charset="0"/>
              <a:buNone/>
            </a:pPr>
            <a:r>
              <a:rPr lang="hr-HR" sz="2400" dirty="0" smtClean="0"/>
              <a:t>Prijavitelj projekta mora imati kapacitet za provedbu projekta na vrijeme i prema zahtjevima navedenim u ovim Uputama. Kapacitet prijavitelja projektne prijave će se ocjenjivati tijekom procesa odabira i procjene prihvatljivosti. Prijedlog projekta podnesen od strane prijavitelja čija se sposobnost upravljanja smatra nedovoljna će se odbiti.</a:t>
            </a:r>
          </a:p>
          <a:p>
            <a:pPr marL="0" indent="0">
              <a:buFont typeface="Arial" charset="0"/>
              <a:buNone/>
            </a:pPr>
            <a:endParaRPr lang="hr-HR" sz="2400" dirty="0" smtClean="0"/>
          </a:p>
          <a:p>
            <a:pPr marL="0" indent="0">
              <a:buFont typeface="Arial" charset="0"/>
              <a:buNone/>
            </a:pPr>
            <a:r>
              <a:rPr lang="hr-HR" sz="2400" dirty="0" smtClean="0"/>
              <a:t>Prijavitelj projekta mora biti u mogućnosti osigurati učinkovito korištenje sredstava u skladu s načelima ekonomičnosti, učinkovitost i djelotvornosti.</a:t>
            </a:r>
          </a:p>
          <a:p>
            <a:pPr marL="0" indent="0">
              <a:buFont typeface="Arial" charset="0"/>
              <a:buNone/>
            </a:pPr>
            <a:r>
              <a:rPr lang="hr-HR" sz="2400" dirty="0" smtClean="0"/>
              <a:t>Prijavitelj projekta preuzima odgovornost osiguravanja sredstava za plaćanje neprihvatljivih izdataka. </a:t>
            </a:r>
          </a:p>
          <a:p>
            <a:endParaRPr lang="hr-HR" sz="2400" dirty="0"/>
          </a:p>
        </p:txBody>
      </p:sp>
    </p:spTree>
    <p:extLst>
      <p:ext uri="{BB962C8B-B14F-4D97-AF65-F5344CB8AC3E}">
        <p14:creationId xmlns:p14="http://schemas.microsoft.com/office/powerpoint/2010/main" val="42263420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791" y="0"/>
            <a:ext cx="10683058" cy="7562850"/>
          </a:xfrm>
          <a:prstGeom prst="rect">
            <a:avLst/>
          </a:prstGeom>
          <a:noFill/>
          <a:ln w="9525">
            <a:noFill/>
            <a:miter lim="800000"/>
            <a:headEnd/>
            <a:tailEnd/>
          </a:ln>
        </p:spPr>
      </p:pic>
      <p:sp>
        <p:nvSpPr>
          <p:cNvPr id="3075" name="Title 1"/>
          <p:cNvSpPr>
            <a:spLocks noGrp="1"/>
          </p:cNvSpPr>
          <p:nvPr>
            <p:ph type="title"/>
          </p:nvPr>
        </p:nvSpPr>
        <p:spPr>
          <a:xfrm>
            <a:off x="743745" y="973113"/>
            <a:ext cx="9201150" cy="1008111"/>
          </a:xfrm>
        </p:spPr>
        <p:txBody>
          <a:bodyPr/>
          <a:lstStyle/>
          <a:p>
            <a:pPr eaLnBrk="1" hangingPunct="1"/>
            <a:r>
              <a:rPr lang="hr-HR" sz="4000" dirty="0" smtClean="0"/>
              <a:t>PRIHVATLJIVOST PARTNERA</a:t>
            </a:r>
          </a:p>
        </p:txBody>
      </p:sp>
      <p:sp>
        <p:nvSpPr>
          <p:cNvPr id="3076" name="Content Placeholder 2"/>
          <p:cNvSpPr>
            <a:spLocks noGrp="1"/>
          </p:cNvSpPr>
          <p:nvPr>
            <p:ph idx="1"/>
          </p:nvPr>
        </p:nvSpPr>
        <p:spPr>
          <a:xfrm>
            <a:off x="591791" y="1991297"/>
            <a:ext cx="9618663" cy="4991101"/>
          </a:xfrm>
        </p:spPr>
        <p:txBody>
          <a:bodyPr/>
          <a:lstStyle/>
          <a:p>
            <a:r>
              <a:rPr lang="hr-HR" sz="2000" dirty="0"/>
              <a:t>U slučaju da prijavu projekta podnosi prijavitelj s jednim ili više partnera, kapacitet prijavitelja se provjerava samo za prijavitelja koji će biti određen kao nositelj. </a:t>
            </a:r>
          </a:p>
          <a:p>
            <a:r>
              <a:rPr lang="hr-HR" sz="2000" dirty="0"/>
              <a:t>Prijavitelj projektne prijave je odgovoran za podnošenje prijave, upravljanje i provedbu odobrenog projekta, koordinaciju aktivnosti i upravljanje proračuna projekta. U slučaju kada je partner javni isporučitelj vodne usluge, usklađenost s člankom 202.  Zakona o vodama provjeriti će se za svakog javnog isporučitelja vodne usluge koji je naveden kao partner.</a:t>
            </a:r>
          </a:p>
          <a:p>
            <a:r>
              <a:rPr lang="hr-HR" sz="2000" dirty="0" smtClean="0"/>
              <a:t>U </a:t>
            </a:r>
            <a:r>
              <a:rPr lang="hr-HR" sz="2000" dirty="0"/>
              <a:t>slučaju partnerstva potrebno je priložiti uz projektnu prijavu Izjavu partnera ili Ugovor o partnerstvu u kojem su jasno definirane uloge i odgovornosti svakog partnera te jasno naznačeno koji partner je određen za nositelja projektne prijave, odnosno prijavitelja projektne prijave. </a:t>
            </a:r>
          </a:p>
        </p:txBody>
      </p:sp>
    </p:spTree>
    <p:extLst>
      <p:ext uri="{BB962C8B-B14F-4D97-AF65-F5344CB8AC3E}">
        <p14:creationId xmlns:p14="http://schemas.microsoft.com/office/powerpoint/2010/main" val="2162612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791" y="0"/>
            <a:ext cx="10683058" cy="7562850"/>
          </a:xfrm>
          <a:prstGeom prst="rect">
            <a:avLst/>
          </a:prstGeom>
          <a:noFill/>
          <a:ln w="9525">
            <a:noFill/>
            <a:miter lim="800000"/>
            <a:headEnd/>
            <a:tailEnd/>
          </a:ln>
        </p:spPr>
      </p:pic>
      <p:sp>
        <p:nvSpPr>
          <p:cNvPr id="3075" name="Title 1"/>
          <p:cNvSpPr>
            <a:spLocks noGrp="1"/>
          </p:cNvSpPr>
          <p:nvPr>
            <p:ph type="ctrTitle"/>
          </p:nvPr>
        </p:nvSpPr>
        <p:spPr>
          <a:xfrm>
            <a:off x="447775" y="1549177"/>
            <a:ext cx="9085342" cy="2845247"/>
          </a:xfrm>
        </p:spPr>
        <p:txBody>
          <a:bodyPr/>
          <a:lstStyle/>
          <a:p>
            <a:pPr eaLnBrk="1" hangingPunct="1"/>
            <a:r>
              <a:rPr lang="hr-HR" sz="4000" dirty="0" smtClean="0"/>
              <a:t>PRIHVATLJIVE AKTIVNOSTI </a:t>
            </a:r>
            <a:r>
              <a:rPr lang="hr-HR" sz="4000" dirty="0"/>
              <a:t>I </a:t>
            </a:r>
            <a:r>
              <a:rPr lang="hr-HR" sz="4000" dirty="0" smtClean="0"/>
              <a:t>TROŠKOVI</a:t>
            </a:r>
            <a:r>
              <a:rPr lang="hr-HR" sz="4000" dirty="0"/>
              <a:t/>
            </a:r>
            <a:br>
              <a:rPr lang="hr-HR" sz="4000" dirty="0"/>
            </a:br>
            <a:endParaRPr lang="hr-HR" sz="40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378" y="0"/>
            <a:ext cx="10683058" cy="7562850"/>
          </a:xfrm>
          <a:prstGeom prst="rect">
            <a:avLst/>
          </a:prstGeom>
          <a:noFill/>
          <a:ln w="9525">
            <a:noFill/>
            <a:miter lim="800000"/>
            <a:headEnd/>
            <a:tailEnd/>
          </a:ln>
        </p:spPr>
      </p:pic>
      <p:sp>
        <p:nvSpPr>
          <p:cNvPr id="3075" name="Title 1"/>
          <p:cNvSpPr>
            <a:spLocks noGrp="1"/>
          </p:cNvSpPr>
          <p:nvPr>
            <p:ph type="title"/>
          </p:nvPr>
        </p:nvSpPr>
        <p:spPr>
          <a:xfrm>
            <a:off x="534988" y="685081"/>
            <a:ext cx="9201150" cy="1296144"/>
          </a:xfrm>
        </p:spPr>
        <p:txBody>
          <a:bodyPr/>
          <a:lstStyle/>
          <a:p>
            <a:pPr eaLnBrk="1" hangingPunct="1"/>
            <a:r>
              <a:rPr lang="hr-HR" sz="4000" dirty="0" smtClean="0"/>
              <a:t>PRIHVATLJIVOST PROJEKATA</a:t>
            </a:r>
          </a:p>
        </p:txBody>
      </p:sp>
      <p:sp>
        <p:nvSpPr>
          <p:cNvPr id="3076" name="Content Placeholder 2"/>
          <p:cNvSpPr>
            <a:spLocks noGrp="1"/>
          </p:cNvSpPr>
          <p:nvPr>
            <p:ph idx="1"/>
          </p:nvPr>
        </p:nvSpPr>
        <p:spPr>
          <a:xfrm>
            <a:off x="663799" y="1765201"/>
            <a:ext cx="8856984" cy="4987913"/>
          </a:xfrm>
        </p:spPr>
        <p:txBody>
          <a:bodyPr/>
          <a:lstStyle/>
          <a:p>
            <a:pPr marL="0" indent="0" eaLnBrk="1" hangingPunct="1">
              <a:buNone/>
            </a:pPr>
            <a:r>
              <a:rPr lang="vi-VN" sz="2800" dirty="0" smtClean="0">
                <a:latin typeface="Calibri" panose="020F0502020204030204" pitchFamily="34" charset="0"/>
              </a:rPr>
              <a:t>Prihvatljivi </a:t>
            </a:r>
            <a:r>
              <a:rPr lang="vi-VN" sz="2800" dirty="0">
                <a:latin typeface="Calibri" panose="020F0502020204030204" pitchFamily="34" charset="0"/>
              </a:rPr>
              <a:t>projekti moraju ispunjavati sljedeće uvjete</a:t>
            </a:r>
            <a:r>
              <a:rPr lang="vi-VN" sz="2800" dirty="0" smtClean="0">
                <a:latin typeface="Calibri" panose="020F0502020204030204" pitchFamily="34" charset="0"/>
              </a:rPr>
              <a:t>:</a:t>
            </a:r>
            <a:endParaRPr lang="vi-VN" sz="2800" dirty="0"/>
          </a:p>
          <a:p>
            <a:pPr eaLnBrk="1" hangingPunct="1">
              <a:buFont typeface="Wingdings" panose="05000000000000000000" pitchFamily="2" charset="2"/>
              <a:buChar char="§"/>
            </a:pPr>
            <a:r>
              <a:rPr lang="hr-HR" sz="2800" b="1" i="1" dirty="0" smtClean="0">
                <a:latin typeface="Calibri" panose="020F0502020204030204" pitchFamily="34" charset="0"/>
              </a:rPr>
              <a:t>Strateški zahtjevi </a:t>
            </a:r>
            <a:r>
              <a:rPr lang="hr-HR" sz="2800" dirty="0" smtClean="0">
                <a:latin typeface="Calibri" panose="020F0502020204030204" pitchFamily="34" charset="0"/>
              </a:rPr>
              <a:t>(doprinosi ciljevima OP za prioritetnu os 2)</a:t>
            </a:r>
          </a:p>
          <a:p>
            <a:pPr eaLnBrk="1" hangingPunct="1">
              <a:buFont typeface="Wingdings" panose="05000000000000000000" pitchFamily="2" charset="2"/>
              <a:buChar char="§"/>
            </a:pPr>
            <a:r>
              <a:rPr lang="vi-VN" sz="2800" b="1" i="1" dirty="0">
                <a:latin typeface="Calibri" panose="020F0502020204030204" pitchFamily="34" charset="0"/>
              </a:rPr>
              <a:t>Zahtjevi  usklađenosti sa horizontalnim politikama </a:t>
            </a:r>
            <a:r>
              <a:rPr lang="vi-VN" sz="2800" b="1" i="1" dirty="0" smtClean="0">
                <a:latin typeface="Calibri" panose="020F0502020204030204" pitchFamily="34" charset="0"/>
              </a:rPr>
              <a:t>EU</a:t>
            </a:r>
            <a:r>
              <a:rPr lang="hr-HR" sz="2800" b="1" i="1" dirty="0" smtClean="0">
                <a:latin typeface="Calibri" panose="020F0502020204030204" pitchFamily="34" charset="0"/>
              </a:rPr>
              <a:t> </a:t>
            </a:r>
            <a:r>
              <a:rPr lang="hr-HR" sz="2800" dirty="0" smtClean="0">
                <a:latin typeface="Calibri" panose="020F0502020204030204" pitchFamily="34" charset="0"/>
              </a:rPr>
              <a:t>(</a:t>
            </a:r>
            <a:r>
              <a:rPr lang="hr-HR" sz="2800" dirty="0" smtClean="0">
                <a:solidFill>
                  <a:srgbClr val="FF0000"/>
                </a:solidFill>
                <a:latin typeface="Calibri" panose="020F0502020204030204" pitchFamily="34" charset="0"/>
              </a:rPr>
              <a:t>NE!</a:t>
            </a:r>
            <a:r>
              <a:rPr lang="hr-HR" sz="2800" dirty="0" smtClean="0">
                <a:latin typeface="Calibri" panose="020F0502020204030204" pitchFamily="34" charset="0"/>
              </a:rPr>
              <a:t> – diskriminaciji spolova, rase, etničke pripadnosti, </a:t>
            </a:r>
            <a:r>
              <a:rPr lang="hr-HR" sz="2800" dirty="0" err="1" smtClean="0">
                <a:latin typeface="Calibri" panose="020F0502020204030204" pitchFamily="34" charset="0"/>
              </a:rPr>
              <a:t>religije.</a:t>
            </a:r>
            <a:r>
              <a:rPr lang="hr-HR" sz="2800" dirty="0" smtClean="0">
                <a:latin typeface="Calibri" panose="020F0502020204030204" pitchFamily="34" charset="0"/>
              </a:rPr>
              <a:t>.)</a:t>
            </a:r>
          </a:p>
          <a:p>
            <a:pPr eaLnBrk="1" hangingPunct="1">
              <a:buFont typeface="Wingdings" panose="05000000000000000000" pitchFamily="2" charset="2"/>
              <a:buChar char="§"/>
            </a:pPr>
            <a:r>
              <a:rPr lang="vi-VN" sz="2800" b="1" i="1" dirty="0">
                <a:latin typeface="Calibri" panose="020F0502020204030204" pitchFamily="34" charset="0"/>
              </a:rPr>
              <a:t>Zahtjevi  </a:t>
            </a:r>
            <a:r>
              <a:rPr lang="vi-VN" sz="2800" b="1" i="1" dirty="0" smtClean="0">
                <a:latin typeface="Calibri" panose="020F0502020204030204" pitchFamily="34" charset="0"/>
              </a:rPr>
              <a:t>pripremljenosti</a:t>
            </a:r>
            <a:r>
              <a:rPr lang="hr-HR" sz="2800" i="1" dirty="0" smtClean="0">
                <a:latin typeface="Calibri" panose="020F0502020204030204" pitchFamily="34" charset="0"/>
              </a:rPr>
              <a:t> </a:t>
            </a:r>
            <a:r>
              <a:rPr lang="hr-HR" sz="2800" dirty="0" smtClean="0">
                <a:latin typeface="Calibri" panose="020F0502020204030204" pitchFamily="34" charset="0"/>
              </a:rPr>
              <a:t>(pokretanje postupka nabave, jamčiti trajnost aktivnosti najmanje 5 g. po završetku projekta – u skladu s Općom uredbom)</a:t>
            </a:r>
          </a:p>
          <a:p>
            <a:pPr eaLnBrk="1" hangingPunct="1">
              <a:buFont typeface="Wingdings" panose="05000000000000000000" pitchFamily="2" charset="2"/>
              <a:buChar char="§"/>
            </a:pPr>
            <a:r>
              <a:rPr lang="vi-VN" sz="2800" b="1" i="1" dirty="0">
                <a:latin typeface="Calibri" panose="020F0502020204030204" pitchFamily="34" charset="0"/>
              </a:rPr>
              <a:t>Zahtjevi </a:t>
            </a:r>
            <a:r>
              <a:rPr lang="vi-VN" sz="2800" b="1" i="1" dirty="0" smtClean="0">
                <a:latin typeface="Calibri" panose="020F0502020204030204" pitchFamily="34" charset="0"/>
              </a:rPr>
              <a:t>vidljivosti</a:t>
            </a:r>
            <a:r>
              <a:rPr lang="hr-HR" sz="2800" b="1" i="1" dirty="0" smtClean="0">
                <a:latin typeface="Calibri" panose="020F0502020204030204" pitchFamily="34" charset="0"/>
              </a:rPr>
              <a:t> </a:t>
            </a:r>
            <a:r>
              <a:rPr lang="hr-HR" sz="2800" dirty="0" smtClean="0">
                <a:latin typeface="Calibri" panose="020F0502020204030204" pitchFamily="34" charset="0"/>
              </a:rPr>
              <a:t>(aktivnosti za obavještavanje javnosti moraju biti uključene u projekt)</a:t>
            </a:r>
            <a:endParaRPr lang="vi-VN" sz="28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0"/>
            <a:ext cx="10683058" cy="7562850"/>
          </a:xfrm>
          <a:prstGeom prst="rect">
            <a:avLst/>
          </a:prstGeom>
          <a:noFill/>
          <a:ln w="9525">
            <a:noFill/>
            <a:miter lim="800000"/>
            <a:headEnd/>
            <a:tailEnd/>
          </a:ln>
        </p:spPr>
      </p:pic>
      <p:sp>
        <p:nvSpPr>
          <p:cNvPr id="3075" name="Title 1"/>
          <p:cNvSpPr>
            <a:spLocks noGrp="1"/>
          </p:cNvSpPr>
          <p:nvPr>
            <p:ph type="title"/>
          </p:nvPr>
        </p:nvSpPr>
        <p:spPr>
          <a:xfrm>
            <a:off x="534988" y="901105"/>
            <a:ext cx="9201150" cy="957262"/>
          </a:xfrm>
        </p:spPr>
        <p:txBody>
          <a:bodyPr/>
          <a:lstStyle/>
          <a:p>
            <a:pPr eaLnBrk="1" hangingPunct="1"/>
            <a:r>
              <a:rPr lang="hr-HR" sz="4000" dirty="0" smtClean="0"/>
              <a:t>PRIHVATLJIVE PROJEKTNE AKTIVNOSTI</a:t>
            </a:r>
          </a:p>
        </p:txBody>
      </p:sp>
      <p:sp>
        <p:nvSpPr>
          <p:cNvPr id="3076" name="Content Placeholder 2"/>
          <p:cNvSpPr>
            <a:spLocks noGrp="1"/>
          </p:cNvSpPr>
          <p:nvPr>
            <p:ph idx="1"/>
          </p:nvPr>
        </p:nvSpPr>
        <p:spPr>
          <a:xfrm>
            <a:off x="550611" y="1589087"/>
            <a:ext cx="9546236" cy="4991101"/>
          </a:xfrm>
        </p:spPr>
        <p:txBody>
          <a:bodyPr/>
          <a:lstStyle/>
          <a:p>
            <a:pPr eaLnBrk="1" hangingPunct="1"/>
            <a:endParaRPr lang="hr-HR" sz="2800" dirty="0" smtClean="0">
              <a:latin typeface="Calibri" panose="020F0502020204030204" pitchFamily="34" charset="0"/>
            </a:endParaRPr>
          </a:p>
          <a:p>
            <a:pPr>
              <a:buFont typeface="Wingdings" panose="05000000000000000000" pitchFamily="2" charset="2"/>
              <a:buChar char="§"/>
            </a:pPr>
            <a:r>
              <a:rPr lang="hr-HR" sz="2800" dirty="0" smtClean="0"/>
              <a:t>Aktivnosti </a:t>
            </a:r>
            <a:r>
              <a:rPr lang="hr-HR" sz="2800" dirty="0"/>
              <a:t>trebaju biti izravno vezane uz pripremu projekata ulaganja u </a:t>
            </a:r>
            <a:r>
              <a:rPr lang="hr-HR" sz="2800" dirty="0" err="1" smtClean="0"/>
              <a:t>vodnokomunalnu</a:t>
            </a:r>
            <a:r>
              <a:rPr lang="hr-HR" sz="2800" dirty="0" smtClean="0"/>
              <a:t> </a:t>
            </a:r>
            <a:r>
              <a:rPr lang="hr-HR" sz="2800" dirty="0"/>
              <a:t>infrastrukturu </a:t>
            </a:r>
            <a:r>
              <a:rPr lang="hr-HR" sz="2800" dirty="0" smtClean="0"/>
              <a:t>u </a:t>
            </a:r>
            <a:r>
              <a:rPr lang="hr-HR" sz="2800" dirty="0"/>
              <a:t>aglomeracijama većim od 2.000 ES koje su sadržane u Planu provedbe direktiva. </a:t>
            </a:r>
          </a:p>
          <a:p>
            <a:pPr>
              <a:buFont typeface="Wingdings" panose="05000000000000000000" pitchFamily="2" charset="2"/>
              <a:buChar char="§"/>
            </a:pPr>
            <a:r>
              <a:rPr lang="hr-HR" sz="2800" dirty="0" smtClean="0"/>
              <a:t>Aktivnosti </a:t>
            </a:r>
            <a:r>
              <a:rPr lang="hr-HR" sz="2800" dirty="0"/>
              <a:t>u okviru projekta dopuštene su u maksimalnom trajanju </a:t>
            </a:r>
            <a:r>
              <a:rPr lang="hr-HR" sz="2800" b="1" dirty="0"/>
              <a:t>do </a:t>
            </a:r>
            <a:r>
              <a:rPr lang="hr-HR" sz="2800" b="1" dirty="0" smtClean="0"/>
              <a:t>30.6.2016.</a:t>
            </a:r>
          </a:p>
          <a:p>
            <a:pPr>
              <a:buFontTx/>
              <a:buChar char="-"/>
            </a:pPr>
            <a:endParaRPr lang="hr-HR" sz="2800" b="1"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0"/>
            <a:ext cx="10683058" cy="7562850"/>
          </a:xfrm>
          <a:prstGeom prst="rect">
            <a:avLst/>
          </a:prstGeom>
          <a:noFill/>
          <a:ln w="9525">
            <a:noFill/>
            <a:miter lim="800000"/>
            <a:headEnd/>
            <a:tailEnd/>
          </a:ln>
        </p:spPr>
      </p:pic>
      <p:sp>
        <p:nvSpPr>
          <p:cNvPr id="3075" name="Title 1"/>
          <p:cNvSpPr>
            <a:spLocks noGrp="1"/>
          </p:cNvSpPr>
          <p:nvPr>
            <p:ph type="title"/>
          </p:nvPr>
        </p:nvSpPr>
        <p:spPr>
          <a:xfrm>
            <a:off x="534988" y="901105"/>
            <a:ext cx="9201150" cy="957262"/>
          </a:xfrm>
        </p:spPr>
        <p:txBody>
          <a:bodyPr/>
          <a:lstStyle/>
          <a:p>
            <a:pPr eaLnBrk="1" hangingPunct="1"/>
            <a:r>
              <a:rPr lang="hr-HR" sz="4000" dirty="0" smtClean="0"/>
              <a:t>PRIHVATLJIVE PROJEKTNE AKTIVNOSTI</a:t>
            </a:r>
          </a:p>
        </p:txBody>
      </p:sp>
      <p:sp>
        <p:nvSpPr>
          <p:cNvPr id="3076" name="Content Placeholder 2"/>
          <p:cNvSpPr>
            <a:spLocks noGrp="1"/>
          </p:cNvSpPr>
          <p:nvPr>
            <p:ph idx="1"/>
          </p:nvPr>
        </p:nvSpPr>
        <p:spPr>
          <a:xfrm>
            <a:off x="550610" y="1477169"/>
            <a:ext cx="9185527" cy="5103019"/>
          </a:xfrm>
        </p:spPr>
        <p:txBody>
          <a:bodyPr/>
          <a:lstStyle/>
          <a:p>
            <a:pPr eaLnBrk="1" hangingPunct="1"/>
            <a:endParaRPr lang="hr-HR" sz="1600" dirty="0" smtClean="0">
              <a:latin typeface="Calibri" panose="020F0502020204030204" pitchFamily="34" charset="0"/>
            </a:endParaRPr>
          </a:p>
          <a:p>
            <a:pPr marL="0" indent="0">
              <a:buNone/>
            </a:pPr>
            <a:r>
              <a:rPr lang="hr-HR" sz="2800" b="1" i="1" smtClean="0"/>
              <a:t>Izrada </a:t>
            </a:r>
            <a:r>
              <a:rPr lang="hr-HR" sz="2800" b="1" i="1" dirty="0"/>
              <a:t>studijsko-projektne </a:t>
            </a:r>
            <a:r>
              <a:rPr lang="hr-HR" sz="2800" b="1" i="1"/>
              <a:t>dokumentacije </a:t>
            </a:r>
            <a:r>
              <a:rPr lang="hr-HR" sz="2800" b="1" i="1" smtClean="0"/>
              <a:t>potrebne za prijavu infrastrukturnog projekta za </a:t>
            </a:r>
            <a:r>
              <a:rPr lang="hr-HR" sz="2800" b="1" i="1" dirty="0"/>
              <a:t>sljedeće vrste </a:t>
            </a:r>
            <a:r>
              <a:rPr lang="hr-HR" sz="2800" b="1" i="1"/>
              <a:t>budućih </a:t>
            </a:r>
            <a:r>
              <a:rPr lang="hr-HR" sz="2800" b="1" i="1" smtClean="0"/>
              <a:t>objekata </a:t>
            </a:r>
            <a:r>
              <a:rPr lang="hr-HR" sz="2800" dirty="0"/>
              <a:t>:</a:t>
            </a:r>
          </a:p>
          <a:p>
            <a:pPr marL="0" indent="0">
              <a:buNone/>
            </a:pPr>
            <a:r>
              <a:rPr lang="hr-HR" sz="2000" dirty="0"/>
              <a:t>•	Izgradnja/rekonstrukcija/sanacija </a:t>
            </a:r>
            <a:r>
              <a:rPr lang="hr-HR" sz="2000" dirty="0" err="1"/>
              <a:t>vodnokomunalne</a:t>
            </a:r>
            <a:r>
              <a:rPr lang="hr-HR" sz="2000" dirty="0"/>
              <a:t> infrastrukture (sustav </a:t>
            </a:r>
            <a:r>
              <a:rPr lang="hr-HR" sz="2000" dirty="0" smtClean="0"/>
              <a:t>	odvodnje </a:t>
            </a:r>
            <a:r>
              <a:rPr lang="hr-HR" sz="2000" dirty="0"/>
              <a:t>i pročišćavanja komunalnih otpadnih voda te vodoopskrbe u sklopu </a:t>
            </a:r>
            <a:r>
              <a:rPr lang="hr-HR" sz="2000" dirty="0" smtClean="0"/>
              <a:t>	obuhvata </a:t>
            </a:r>
            <a:r>
              <a:rPr lang="hr-HR" sz="2000" dirty="0"/>
              <a:t>projekta odvodnje);</a:t>
            </a:r>
          </a:p>
          <a:p>
            <a:pPr marL="0" indent="0">
              <a:buNone/>
            </a:pPr>
            <a:r>
              <a:rPr lang="hr-HR" sz="2000" dirty="0"/>
              <a:t>•	opremanje postojećih ili novih objekata unutar sustava odvodnje i pročišćavanja </a:t>
            </a:r>
            <a:r>
              <a:rPr lang="hr-HR" sz="2000" dirty="0" smtClean="0"/>
              <a:t>	otpadnih </a:t>
            </a:r>
            <a:r>
              <a:rPr lang="hr-HR" sz="2000" dirty="0"/>
              <a:t>komunalnih voda te vodoopskrbe; </a:t>
            </a:r>
          </a:p>
          <a:p>
            <a:pPr marL="0" indent="0">
              <a:buNone/>
            </a:pPr>
            <a:r>
              <a:rPr lang="hr-HR" sz="2000" dirty="0"/>
              <a:t>•	</a:t>
            </a:r>
            <a:r>
              <a:rPr lang="hr-HR" sz="2000" dirty="0" smtClean="0"/>
              <a:t>nabava </a:t>
            </a:r>
            <a:r>
              <a:rPr lang="hr-HR" sz="2000" dirty="0"/>
              <a:t>opreme potrebne za prikupljanje i obradu otpadnih voda;</a:t>
            </a:r>
          </a:p>
          <a:p>
            <a:pPr marL="0" indent="0">
              <a:buNone/>
            </a:pPr>
            <a:r>
              <a:rPr lang="hr-HR" sz="2000" dirty="0"/>
              <a:t>•	</a:t>
            </a:r>
            <a:r>
              <a:rPr lang="hr-HR" sz="2000" dirty="0" smtClean="0"/>
              <a:t>nabava </a:t>
            </a:r>
            <a:r>
              <a:rPr lang="hr-HR" sz="2000" dirty="0"/>
              <a:t>opreme potrebne za održavanje vodoopskrbnog sustava u sklopu </a:t>
            </a:r>
            <a:r>
              <a:rPr lang="hr-HR" sz="2000" dirty="0" smtClean="0"/>
              <a:t>	obuhvata </a:t>
            </a:r>
            <a:r>
              <a:rPr lang="hr-HR" sz="2000" dirty="0"/>
              <a:t>projekta odvodnje: mjerne opreme za javne sustave vodoopskrbe, </a:t>
            </a:r>
            <a:r>
              <a:rPr lang="hr-HR" sz="2000" dirty="0" smtClean="0"/>
              <a:t>	primjerice </a:t>
            </a:r>
            <a:r>
              <a:rPr lang="hr-HR" sz="2000" dirty="0"/>
              <a:t>opreme za detekciju gubitaka vode, </a:t>
            </a:r>
            <a:r>
              <a:rPr lang="hr-HR" sz="2000" dirty="0" err="1" smtClean="0"/>
              <a:t>lab</a:t>
            </a:r>
            <a:r>
              <a:rPr lang="hr-HR" sz="2000" dirty="0" smtClean="0"/>
              <a:t>. opreme</a:t>
            </a:r>
            <a:r>
              <a:rPr lang="hr-HR" sz="2000" dirty="0"/>
              <a:t>, kamiona i </a:t>
            </a:r>
            <a:r>
              <a:rPr lang="hr-HR" sz="2000" dirty="0" smtClean="0"/>
              <a:t>	cisterni</a:t>
            </a:r>
            <a:r>
              <a:rPr lang="hr-HR" sz="2000" dirty="0"/>
              <a:t>;</a:t>
            </a:r>
          </a:p>
        </p:txBody>
      </p:sp>
    </p:spTree>
    <p:extLst>
      <p:ext uri="{BB962C8B-B14F-4D97-AF65-F5344CB8AC3E}">
        <p14:creationId xmlns:p14="http://schemas.microsoft.com/office/powerpoint/2010/main" val="14261366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0"/>
            <a:ext cx="10683058" cy="7562850"/>
          </a:xfrm>
          <a:prstGeom prst="rect">
            <a:avLst/>
          </a:prstGeom>
          <a:noFill/>
          <a:ln w="9525">
            <a:noFill/>
            <a:miter lim="800000"/>
            <a:headEnd/>
            <a:tailEnd/>
          </a:ln>
        </p:spPr>
      </p:pic>
      <p:sp>
        <p:nvSpPr>
          <p:cNvPr id="3076" name="Content Placeholder 2"/>
          <p:cNvSpPr>
            <a:spLocks noGrp="1"/>
          </p:cNvSpPr>
          <p:nvPr>
            <p:ph idx="1"/>
          </p:nvPr>
        </p:nvSpPr>
        <p:spPr>
          <a:xfrm>
            <a:off x="550610" y="1045121"/>
            <a:ext cx="9185527" cy="5535067"/>
          </a:xfrm>
        </p:spPr>
        <p:txBody>
          <a:bodyPr/>
          <a:lstStyle/>
          <a:p>
            <a:pPr marL="0" indent="0">
              <a:buNone/>
            </a:pPr>
            <a:r>
              <a:rPr lang="hr-HR" sz="2800" dirty="0" smtClean="0">
                <a:latin typeface="Calibri" panose="020F0502020204030204" pitchFamily="34" charset="0"/>
                <a:cs typeface="Calibri" panose="020F0502020204030204" pitchFamily="34" charset="0"/>
              </a:rPr>
              <a:t>..</a:t>
            </a:r>
            <a:r>
              <a:rPr lang="vi-VN" sz="2800" dirty="0" smtClean="0">
                <a:latin typeface="Calibri" panose="020F0502020204030204" pitchFamily="34" charset="0"/>
                <a:cs typeface="Calibri" panose="020F0502020204030204" pitchFamily="34" charset="0"/>
              </a:rPr>
              <a:t>što </a:t>
            </a:r>
            <a:r>
              <a:rPr lang="vi-VN" sz="2800" dirty="0">
                <a:latin typeface="Calibri" panose="020F0502020204030204" pitchFamily="34" charset="0"/>
                <a:cs typeface="Calibri" panose="020F0502020204030204" pitchFamily="34" charset="0"/>
              </a:rPr>
              <a:t>znači priprema  dokumentacije kako slijedi</a:t>
            </a:r>
            <a:r>
              <a:rPr lang="vi-VN" sz="2800" dirty="0" smtClean="0">
                <a:latin typeface="Calibri" panose="020F0502020204030204" pitchFamily="34" charset="0"/>
                <a:cs typeface="Calibri" panose="020F0502020204030204" pitchFamily="34" charset="0"/>
              </a:rPr>
              <a:t>:</a:t>
            </a:r>
            <a:endParaRPr lang="hr-HR" sz="2800" dirty="0" smtClean="0">
              <a:latin typeface="Calibri" panose="020F0502020204030204" pitchFamily="34" charset="0"/>
              <a:cs typeface="Calibri" panose="020F0502020204030204" pitchFamily="34" charset="0"/>
            </a:endParaRPr>
          </a:p>
          <a:p>
            <a:pPr marL="0" indent="0">
              <a:buNone/>
            </a:pPr>
            <a:endParaRPr lang="hr-HR" sz="2000" dirty="0" smtClean="0">
              <a:latin typeface="Calibri" panose="020F0502020204030204" pitchFamily="34" charset="0"/>
              <a:cs typeface="Calibri" panose="020F0502020204030204" pitchFamily="34" charset="0"/>
            </a:endParaRPr>
          </a:p>
          <a:p>
            <a:pPr marL="0" indent="0">
              <a:buNone/>
            </a:pPr>
            <a:r>
              <a:rPr lang="vi-VN" sz="2000" dirty="0" smtClean="0">
                <a:latin typeface="Calibri" panose="020F0502020204030204" pitchFamily="34" charset="0"/>
                <a:cs typeface="Calibri" panose="020F0502020204030204" pitchFamily="34" charset="0"/>
              </a:rPr>
              <a:t>•</a:t>
            </a:r>
            <a:r>
              <a:rPr lang="vi-VN" sz="2000" dirty="0">
                <a:latin typeface="Calibri" panose="020F0502020204030204" pitchFamily="34" charset="0"/>
                <a:cs typeface="Calibri" panose="020F0502020204030204" pitchFamily="34" charset="0"/>
              </a:rPr>
              <a:t>	</a:t>
            </a:r>
            <a:r>
              <a:rPr lang="vi-VN" sz="2000" b="1" i="1" dirty="0">
                <a:latin typeface="Calibri" panose="020F0502020204030204" pitchFamily="34" charset="0"/>
                <a:cs typeface="Calibri" panose="020F0502020204030204" pitchFamily="34" charset="0"/>
              </a:rPr>
              <a:t>Studije izvedivosti </a:t>
            </a:r>
            <a:r>
              <a:rPr lang="vi-VN" sz="2000" i="1" dirty="0">
                <a:latin typeface="Calibri" panose="020F0502020204030204" pitchFamily="34" charset="0"/>
                <a:cs typeface="Calibri" panose="020F0502020204030204" pitchFamily="34" charset="0"/>
              </a:rPr>
              <a:t>s analizom opcija te </a:t>
            </a:r>
            <a:r>
              <a:rPr lang="vi-VN" sz="2000" b="1" i="1" dirty="0">
                <a:latin typeface="Calibri" panose="020F0502020204030204" pitchFamily="34" charset="0"/>
                <a:cs typeface="Calibri" panose="020F0502020204030204" pitchFamily="34" charset="0"/>
              </a:rPr>
              <a:t>Analizom troškova i koristi </a:t>
            </a:r>
            <a:r>
              <a:rPr lang="vi-VN" sz="2000" dirty="0">
                <a:latin typeface="Calibri" panose="020F0502020204030204" pitchFamily="34" charset="0"/>
                <a:cs typeface="Calibri" panose="020F0502020204030204" pitchFamily="34" charset="0"/>
              </a:rPr>
              <a:t>;</a:t>
            </a:r>
          </a:p>
          <a:p>
            <a:pPr marL="0" indent="0">
              <a:buNone/>
            </a:pPr>
            <a:r>
              <a:rPr lang="vi-VN" sz="2000" dirty="0">
                <a:latin typeface="Calibri" panose="020F0502020204030204" pitchFamily="34" charset="0"/>
                <a:cs typeface="Calibri" panose="020F0502020204030204" pitchFamily="34" charset="0"/>
              </a:rPr>
              <a:t>•	</a:t>
            </a:r>
            <a:r>
              <a:rPr lang="vi-VN" sz="2000" b="1" i="1" dirty="0">
                <a:latin typeface="Calibri" panose="020F0502020204030204" pitchFamily="34" charset="0"/>
                <a:cs typeface="Calibri" panose="020F0502020204030204" pitchFamily="34" charset="0"/>
              </a:rPr>
              <a:t>Tehničke dokumentacije </a:t>
            </a:r>
            <a:r>
              <a:rPr lang="vi-VN" sz="2000" dirty="0">
                <a:latin typeface="Calibri" panose="020F0502020204030204" pitchFamily="34" charset="0"/>
                <a:cs typeface="Calibri" panose="020F0502020204030204" pitchFamily="34" charset="0"/>
              </a:rPr>
              <a:t>(npr. sljedećih razina detaljnosti: idejno rješenje, idejni </a:t>
            </a:r>
            <a:r>
              <a:rPr lang="hr-HR" sz="2000" dirty="0" smtClean="0">
                <a:latin typeface="Calibri" panose="020F0502020204030204" pitchFamily="34" charset="0"/>
                <a:cs typeface="Calibri" panose="020F0502020204030204" pitchFamily="34" charset="0"/>
              </a:rPr>
              <a:t>	</a:t>
            </a:r>
            <a:r>
              <a:rPr lang="vi-VN" sz="2000" dirty="0" smtClean="0">
                <a:latin typeface="Calibri" panose="020F0502020204030204" pitchFamily="34" charset="0"/>
                <a:cs typeface="Calibri" panose="020F0502020204030204" pitchFamily="34" charset="0"/>
              </a:rPr>
              <a:t>projekt</a:t>
            </a:r>
            <a:r>
              <a:rPr lang="vi-VN" sz="2000" dirty="0">
                <a:latin typeface="Calibri" panose="020F0502020204030204" pitchFamily="34" charset="0"/>
                <a:cs typeface="Calibri" panose="020F0502020204030204" pitchFamily="34" charset="0"/>
              </a:rPr>
              <a:t>, glavni projekt i izvedbeni projekt); </a:t>
            </a:r>
          </a:p>
          <a:p>
            <a:pPr marL="0" indent="0">
              <a:buNone/>
            </a:pPr>
            <a:r>
              <a:rPr lang="vi-VN" sz="2000" dirty="0">
                <a:latin typeface="Calibri" panose="020F0502020204030204" pitchFamily="34" charset="0"/>
                <a:cs typeface="Calibri" panose="020F0502020204030204" pitchFamily="34" charset="0"/>
              </a:rPr>
              <a:t>•	</a:t>
            </a:r>
            <a:r>
              <a:rPr lang="vi-VN" sz="2000" b="1" i="1" dirty="0" smtClean="0">
                <a:latin typeface="Calibri" panose="020F0502020204030204" pitchFamily="34" charset="0"/>
                <a:cs typeface="Calibri" panose="020F0502020204030204" pitchFamily="34" charset="0"/>
              </a:rPr>
              <a:t>Natječajn</a:t>
            </a:r>
            <a:r>
              <a:rPr lang="hr-HR" sz="2000" b="1" i="1" dirty="0" smtClean="0">
                <a:latin typeface="Calibri" panose="020F0502020204030204" pitchFamily="34" charset="0"/>
                <a:cs typeface="Calibri" panose="020F0502020204030204" pitchFamily="34" charset="0"/>
              </a:rPr>
              <a:t>e</a:t>
            </a:r>
            <a:r>
              <a:rPr lang="vi-VN" sz="2000" b="1" i="1" dirty="0" smtClean="0">
                <a:latin typeface="Calibri" panose="020F0502020204030204" pitchFamily="34" charset="0"/>
                <a:cs typeface="Calibri" panose="020F0502020204030204" pitchFamily="34" charset="0"/>
              </a:rPr>
              <a:t> dokumentacij</a:t>
            </a:r>
            <a:r>
              <a:rPr lang="hr-HR" sz="2000" b="1" i="1" dirty="0" smtClean="0">
                <a:latin typeface="Calibri" panose="020F0502020204030204" pitchFamily="34" charset="0"/>
                <a:cs typeface="Calibri" panose="020F0502020204030204" pitchFamily="34" charset="0"/>
              </a:rPr>
              <a:t>e</a:t>
            </a:r>
            <a:r>
              <a:rPr lang="vi-VN" sz="2000" b="1" i="1" dirty="0" smtClean="0">
                <a:latin typeface="Calibri" panose="020F0502020204030204" pitchFamily="34" charset="0"/>
                <a:cs typeface="Calibri" panose="020F0502020204030204" pitchFamily="34" charset="0"/>
              </a:rPr>
              <a:t> </a:t>
            </a:r>
            <a:r>
              <a:rPr lang="vi-VN" sz="2000" b="1" i="1" dirty="0">
                <a:latin typeface="Calibri" panose="020F0502020204030204" pitchFamily="34" charset="0"/>
                <a:cs typeface="Calibri" panose="020F0502020204030204" pitchFamily="34" charset="0"/>
              </a:rPr>
              <a:t>za javnu nabavu </a:t>
            </a:r>
            <a:r>
              <a:rPr lang="vi-VN" sz="2000" dirty="0">
                <a:latin typeface="Calibri" panose="020F0502020204030204" pitchFamily="34" charset="0"/>
                <a:cs typeface="Calibri" panose="020F0502020204030204" pitchFamily="34" charset="0"/>
              </a:rPr>
              <a:t>opreme, pružanja usluga i izvođenja </a:t>
            </a:r>
            <a:r>
              <a:rPr lang="hr-HR" sz="2000" dirty="0" smtClean="0">
                <a:latin typeface="Calibri" panose="020F0502020204030204" pitchFamily="34" charset="0"/>
                <a:cs typeface="Calibri" panose="020F0502020204030204" pitchFamily="34" charset="0"/>
              </a:rPr>
              <a:t>	</a:t>
            </a:r>
            <a:r>
              <a:rPr lang="vi-VN" sz="2000" dirty="0" smtClean="0">
                <a:latin typeface="Calibri" panose="020F0502020204030204" pitchFamily="34" charset="0"/>
                <a:cs typeface="Calibri" panose="020F0502020204030204" pitchFamily="34" charset="0"/>
              </a:rPr>
              <a:t>radova</a:t>
            </a:r>
            <a:r>
              <a:rPr lang="vi-VN" sz="2000" dirty="0">
                <a:latin typeface="Calibri" panose="020F0502020204030204" pitchFamily="34" charset="0"/>
                <a:cs typeface="Calibri" panose="020F0502020204030204" pitchFamily="34" charset="0"/>
              </a:rPr>
              <a:t>; </a:t>
            </a:r>
          </a:p>
          <a:p>
            <a:pPr marL="0" indent="0">
              <a:buNone/>
            </a:pPr>
            <a:r>
              <a:rPr lang="vi-VN" sz="2000" dirty="0">
                <a:latin typeface="Calibri" panose="020F0502020204030204" pitchFamily="34" charset="0"/>
                <a:cs typeface="Calibri" panose="020F0502020204030204" pitchFamily="34" charset="0"/>
              </a:rPr>
              <a:t>•	</a:t>
            </a:r>
            <a:r>
              <a:rPr lang="vi-VN" sz="2000" b="1" i="1" dirty="0">
                <a:latin typeface="Calibri" panose="020F0502020204030204" pitchFamily="34" charset="0"/>
                <a:cs typeface="Calibri" panose="020F0502020204030204" pitchFamily="34" charset="0"/>
              </a:rPr>
              <a:t>Studija utjecaja zahvata na okoliš/prirodu</a:t>
            </a:r>
            <a:r>
              <a:rPr lang="vi-VN" sz="2000" dirty="0">
                <a:latin typeface="Calibri" panose="020F0502020204030204" pitchFamily="34" charset="0"/>
                <a:cs typeface="Calibri" panose="020F0502020204030204" pitchFamily="34" charset="0"/>
              </a:rPr>
              <a:t>, odnosno </a:t>
            </a:r>
            <a:r>
              <a:rPr lang="vi-VN" sz="2000" b="1" i="1" dirty="0">
                <a:latin typeface="Calibri" panose="020F0502020204030204" pitchFamily="34" charset="0"/>
                <a:cs typeface="Calibri" panose="020F0502020204030204" pitchFamily="34" charset="0"/>
              </a:rPr>
              <a:t>zahtjeva za ocjenu potrebe </a:t>
            </a:r>
            <a:r>
              <a:rPr lang="hr-HR" sz="2000" b="1" i="1" dirty="0" smtClean="0">
                <a:latin typeface="Calibri" panose="020F0502020204030204" pitchFamily="34" charset="0"/>
                <a:cs typeface="Calibri" panose="020F0502020204030204" pitchFamily="34" charset="0"/>
              </a:rPr>
              <a:t>	</a:t>
            </a:r>
            <a:r>
              <a:rPr lang="vi-VN" sz="2000" b="1" i="1" dirty="0" smtClean="0">
                <a:latin typeface="Calibri" panose="020F0502020204030204" pitchFamily="34" charset="0"/>
                <a:cs typeface="Calibri" panose="020F0502020204030204" pitchFamily="34" charset="0"/>
              </a:rPr>
              <a:t>procjene </a:t>
            </a:r>
            <a:r>
              <a:rPr lang="vi-VN" sz="2000" b="1" i="1" dirty="0">
                <a:latin typeface="Calibri" panose="020F0502020204030204" pitchFamily="34" charset="0"/>
                <a:cs typeface="Calibri" panose="020F0502020204030204" pitchFamily="34" charset="0"/>
              </a:rPr>
              <a:t>utjecaja na okoliš/prirodu</a:t>
            </a:r>
            <a:r>
              <a:rPr lang="vi-VN" sz="2000" b="1" dirty="0">
                <a:latin typeface="Calibri" panose="020F0502020204030204" pitchFamily="34" charset="0"/>
                <a:cs typeface="Calibri" panose="020F0502020204030204" pitchFamily="34" charset="0"/>
              </a:rPr>
              <a:t> </a:t>
            </a:r>
            <a:r>
              <a:rPr lang="vi-VN" sz="2000" dirty="0">
                <a:latin typeface="Calibri" panose="020F0502020204030204" pitchFamily="34" charset="0"/>
                <a:cs typeface="Calibri" panose="020F0502020204030204" pitchFamily="34" charset="0"/>
              </a:rPr>
              <a:t>(ukoliko je potrebno); </a:t>
            </a:r>
          </a:p>
          <a:p>
            <a:pPr marL="539750" indent="-539750">
              <a:buNone/>
            </a:pPr>
            <a:r>
              <a:rPr lang="vi-VN" sz="2000" dirty="0">
                <a:latin typeface="Calibri" panose="020F0502020204030204" pitchFamily="34" charset="0"/>
                <a:cs typeface="Calibri" panose="020F0502020204030204" pitchFamily="34" charset="0"/>
              </a:rPr>
              <a:t>•</a:t>
            </a:r>
            <a:r>
              <a:rPr lang="vi-VN" sz="2000">
                <a:latin typeface="Calibri" panose="020F0502020204030204" pitchFamily="34" charset="0"/>
                <a:cs typeface="Calibri" panose="020F0502020204030204" pitchFamily="34" charset="0"/>
              </a:rPr>
              <a:t>	</a:t>
            </a:r>
            <a:r>
              <a:rPr lang="hr-HR" sz="2000" b="1" i="1">
                <a:latin typeface="Calibri" panose="020F0502020204030204" pitchFamily="34" charset="0"/>
                <a:cs typeface="Calibri" panose="020F0502020204030204" pitchFamily="34" charset="0"/>
              </a:rPr>
              <a:t>S</a:t>
            </a:r>
            <a:r>
              <a:rPr lang="hr-HR" sz="2000" b="1" i="1" smtClean="0">
                <a:latin typeface="Calibri" panose="020F0502020204030204" pitchFamily="34" charset="0"/>
                <a:cs typeface="Calibri" panose="020F0502020204030204" pitchFamily="34" charset="0"/>
              </a:rPr>
              <a:t>ve  potrebne podloge i istražni radovi (g</a:t>
            </a:r>
            <a:r>
              <a:rPr lang="vi-VN" sz="2000" b="1" i="1" smtClean="0">
                <a:latin typeface="Calibri" panose="020F0502020204030204" pitchFamily="34" charset="0"/>
                <a:cs typeface="Calibri" panose="020F0502020204030204" pitchFamily="34" charset="0"/>
              </a:rPr>
              <a:t>eodetski </a:t>
            </a:r>
            <a:r>
              <a:rPr lang="vi-VN" sz="2000" b="1" i="1" dirty="0">
                <a:latin typeface="Calibri" panose="020F0502020204030204" pitchFamily="34" charset="0"/>
                <a:cs typeface="Calibri" panose="020F0502020204030204" pitchFamily="34" charset="0"/>
              </a:rPr>
              <a:t>elaborati, geotehnički elaborati, topografske i </a:t>
            </a:r>
            <a:r>
              <a:rPr lang="vi-VN" sz="2000" b="1" i="1">
                <a:latin typeface="Calibri" panose="020F0502020204030204" pitchFamily="34" charset="0"/>
                <a:cs typeface="Calibri" panose="020F0502020204030204" pitchFamily="34" charset="0"/>
              </a:rPr>
              <a:t>katastarske </a:t>
            </a:r>
            <a:r>
              <a:rPr lang="vi-VN" sz="2000" b="1" i="1" smtClean="0">
                <a:latin typeface="Calibri" panose="020F0502020204030204" pitchFamily="34" charset="0"/>
                <a:cs typeface="Calibri" panose="020F0502020204030204" pitchFamily="34" charset="0"/>
              </a:rPr>
              <a:t>karte</a:t>
            </a:r>
            <a:r>
              <a:rPr lang="hr-HR" sz="2000" b="1" i="1" smtClean="0">
                <a:latin typeface="Calibri" panose="020F0502020204030204" pitchFamily="34" charset="0"/>
                <a:cs typeface="Calibri" panose="020F0502020204030204" pitchFamily="34" charset="0"/>
              </a:rPr>
              <a:t>,…)</a:t>
            </a:r>
            <a:r>
              <a:rPr lang="vi-VN" sz="2000" i="1" smtClean="0">
                <a:latin typeface="Calibri" panose="020F0502020204030204" pitchFamily="34" charset="0"/>
                <a:cs typeface="Calibri" panose="020F0502020204030204" pitchFamily="34" charset="0"/>
              </a:rPr>
              <a:t> </a:t>
            </a:r>
            <a:r>
              <a:rPr lang="vi-VN" sz="2000" i="1">
                <a:latin typeface="Calibri" panose="020F0502020204030204" pitchFamily="34" charset="0"/>
                <a:cs typeface="Calibri" panose="020F0502020204030204" pitchFamily="34" charset="0"/>
              </a:rPr>
              <a:t>za </a:t>
            </a:r>
            <a:r>
              <a:rPr lang="vi-VN" sz="2000" i="1" smtClean="0">
                <a:latin typeface="Calibri" panose="020F0502020204030204" pitchFamily="34" charset="0"/>
                <a:cs typeface="Calibri" panose="020F0502020204030204" pitchFamily="34" charset="0"/>
              </a:rPr>
              <a:t>svaku </a:t>
            </a:r>
            <a:r>
              <a:rPr lang="vi-VN" sz="2000" i="1" dirty="0">
                <a:latin typeface="Calibri" panose="020F0502020204030204" pitchFamily="34" charset="0"/>
                <a:cs typeface="Calibri" panose="020F0502020204030204" pitchFamily="34" charset="0"/>
              </a:rPr>
              <a:t>komponentu projekta</a:t>
            </a:r>
            <a:r>
              <a:rPr lang="vi-VN" sz="2000" dirty="0">
                <a:latin typeface="Calibri" panose="020F0502020204030204" pitchFamily="34" charset="0"/>
                <a:cs typeface="Calibri" panose="020F0502020204030204" pitchFamily="34" charset="0"/>
              </a:rPr>
              <a:t>; </a:t>
            </a:r>
          </a:p>
          <a:p>
            <a:pPr marL="0" indent="0">
              <a:buNone/>
            </a:pPr>
            <a:r>
              <a:rPr lang="vi-VN" sz="2000" dirty="0">
                <a:latin typeface="Calibri" panose="020F0502020204030204" pitchFamily="34" charset="0"/>
                <a:cs typeface="Calibri" panose="020F0502020204030204" pitchFamily="34" charset="0"/>
              </a:rPr>
              <a:t>•	</a:t>
            </a:r>
            <a:r>
              <a:rPr lang="vi-VN" sz="2000" b="1" i="1" dirty="0">
                <a:latin typeface="Calibri" panose="020F0502020204030204" pitchFamily="34" charset="0"/>
                <a:cs typeface="Calibri" panose="020F0502020204030204" pitchFamily="34" charset="0"/>
              </a:rPr>
              <a:t>Elaborati služnosti </a:t>
            </a:r>
          </a:p>
          <a:p>
            <a:pPr marL="0" indent="0">
              <a:buNone/>
            </a:pPr>
            <a:r>
              <a:rPr lang="vi-VN" sz="2000" dirty="0">
                <a:latin typeface="Calibri" panose="020F0502020204030204" pitchFamily="34" charset="0"/>
                <a:cs typeface="Calibri" panose="020F0502020204030204" pitchFamily="34" charset="0"/>
              </a:rPr>
              <a:t>•	</a:t>
            </a:r>
            <a:r>
              <a:rPr lang="vi-VN" sz="2000" b="1" i="1" dirty="0">
                <a:latin typeface="Calibri" panose="020F0502020204030204" pitchFamily="34" charset="0"/>
                <a:cs typeface="Calibri" panose="020F0502020204030204" pitchFamily="34" charset="0"/>
              </a:rPr>
              <a:t>Obrazac za prijavu projekta EU sa svim potrebnim pratećim dokumentima i </a:t>
            </a:r>
            <a:r>
              <a:rPr lang="hr-HR" sz="2000" b="1" i="1" dirty="0" smtClean="0">
                <a:latin typeface="Calibri" panose="020F0502020204030204" pitchFamily="34" charset="0"/>
                <a:cs typeface="Calibri" panose="020F0502020204030204" pitchFamily="34" charset="0"/>
              </a:rPr>
              <a:t>	</a:t>
            </a:r>
            <a:r>
              <a:rPr lang="vi-VN" sz="2000" b="1" i="1" dirty="0" smtClean="0">
                <a:latin typeface="Calibri" panose="020F0502020204030204" pitchFamily="34" charset="0"/>
                <a:cs typeface="Calibri" panose="020F0502020204030204" pitchFamily="34" charset="0"/>
              </a:rPr>
              <a:t>dodacima </a:t>
            </a:r>
            <a:r>
              <a:rPr lang="hr-HR" sz="2000" b="1" i="1" dirty="0" smtClean="0">
                <a:latin typeface="Calibri" panose="020F0502020204030204" pitchFamily="34" charset="0"/>
                <a:cs typeface="Calibri" panose="020F0502020204030204" pitchFamily="34" charset="0"/>
              </a:rPr>
              <a:t>(tzv. aplikacijski obrazac) </a:t>
            </a:r>
            <a:r>
              <a:rPr lang="vi-VN" sz="2000" dirty="0" smtClean="0">
                <a:latin typeface="Calibri" panose="020F0502020204030204" pitchFamily="34" charset="0"/>
                <a:cs typeface="Calibri" panose="020F0502020204030204" pitchFamily="34" charset="0"/>
              </a:rPr>
              <a:t>u </a:t>
            </a:r>
            <a:r>
              <a:rPr lang="vi-VN" sz="2000" dirty="0">
                <a:latin typeface="Calibri" panose="020F0502020204030204" pitchFamily="34" charset="0"/>
                <a:cs typeface="Calibri" panose="020F0502020204030204" pitchFamily="34" charset="0"/>
              </a:rPr>
              <a:t>skladu sa zahtjevima odgovarajućeg EU </a:t>
            </a:r>
            <a:r>
              <a:rPr lang="hr-HR" sz="2000" dirty="0" smtClean="0">
                <a:latin typeface="Calibri" panose="020F0502020204030204" pitchFamily="34" charset="0"/>
                <a:cs typeface="Calibri" panose="020F0502020204030204" pitchFamily="34" charset="0"/>
              </a:rPr>
              <a:t>	</a:t>
            </a:r>
            <a:r>
              <a:rPr lang="vi-VN" sz="2000" dirty="0" smtClean="0">
                <a:latin typeface="Calibri" panose="020F0502020204030204" pitchFamily="34" charset="0"/>
                <a:cs typeface="Calibri" panose="020F0502020204030204" pitchFamily="34" charset="0"/>
              </a:rPr>
              <a:t>fonda </a:t>
            </a:r>
            <a:r>
              <a:rPr lang="vi-VN" sz="2000" dirty="0">
                <a:latin typeface="Calibri" panose="020F0502020204030204" pitchFamily="34" charset="0"/>
                <a:cs typeface="Calibri" panose="020F0502020204030204" pitchFamily="34" charset="0"/>
              </a:rPr>
              <a:t>koji proizlazi iz </a:t>
            </a:r>
            <a:r>
              <a:rPr lang="vi-VN" sz="2000" dirty="0" smtClean="0">
                <a:latin typeface="Calibri" panose="020F0502020204030204" pitchFamily="34" charset="0"/>
                <a:cs typeface="Calibri" panose="020F0502020204030204" pitchFamily="34" charset="0"/>
              </a:rPr>
              <a:t>Uredbe</a:t>
            </a:r>
            <a:r>
              <a:rPr lang="hr-HR" sz="2000" dirty="0" smtClean="0">
                <a:latin typeface="Calibri" panose="020F0502020204030204" pitchFamily="34" charset="0"/>
                <a:cs typeface="Calibri" panose="020F0502020204030204" pitchFamily="34" charset="0"/>
              </a:rPr>
              <a:t> </a:t>
            </a:r>
            <a:r>
              <a:rPr lang="vi-VN" sz="2000" dirty="0" smtClean="0">
                <a:latin typeface="Calibri" panose="020F0502020204030204" pitchFamily="34" charset="0"/>
                <a:cs typeface="Calibri" panose="020F0502020204030204" pitchFamily="34" charset="0"/>
              </a:rPr>
              <a:t>(EU</a:t>
            </a:r>
            <a:r>
              <a:rPr lang="vi-VN" sz="2000" dirty="0">
                <a:latin typeface="Calibri" panose="020F0502020204030204" pitchFamily="34" charset="0"/>
                <a:cs typeface="Calibri" panose="020F0502020204030204" pitchFamily="34" charset="0"/>
              </a:rPr>
              <a:t>) br. 1303/2013. od 17. prosinca 2013. </a:t>
            </a:r>
          </a:p>
        </p:txBody>
      </p:sp>
    </p:spTree>
    <p:extLst>
      <p:ext uri="{BB962C8B-B14F-4D97-AF65-F5344CB8AC3E}">
        <p14:creationId xmlns:p14="http://schemas.microsoft.com/office/powerpoint/2010/main" val="37979326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0"/>
            <a:ext cx="10683058" cy="7562850"/>
          </a:xfrm>
          <a:prstGeom prst="rect">
            <a:avLst/>
          </a:prstGeom>
          <a:noFill/>
          <a:ln w="9525">
            <a:noFill/>
            <a:miter lim="800000"/>
            <a:headEnd/>
            <a:tailEnd/>
          </a:ln>
        </p:spPr>
      </p:pic>
      <p:sp>
        <p:nvSpPr>
          <p:cNvPr id="3075" name="Title 1"/>
          <p:cNvSpPr>
            <a:spLocks noGrp="1"/>
          </p:cNvSpPr>
          <p:nvPr>
            <p:ph type="title"/>
          </p:nvPr>
        </p:nvSpPr>
        <p:spPr>
          <a:xfrm>
            <a:off x="534988" y="901105"/>
            <a:ext cx="9201150" cy="957262"/>
          </a:xfrm>
        </p:spPr>
        <p:txBody>
          <a:bodyPr/>
          <a:lstStyle/>
          <a:p>
            <a:pPr eaLnBrk="1" hangingPunct="1"/>
            <a:r>
              <a:rPr lang="hr-HR" sz="4000" dirty="0" smtClean="0"/>
              <a:t>PRIHVATLJIVI TROŠKOVI</a:t>
            </a:r>
          </a:p>
        </p:txBody>
      </p:sp>
      <p:sp>
        <p:nvSpPr>
          <p:cNvPr id="3076" name="Content Placeholder 2"/>
          <p:cNvSpPr>
            <a:spLocks noGrp="1"/>
          </p:cNvSpPr>
          <p:nvPr>
            <p:ph idx="1"/>
          </p:nvPr>
        </p:nvSpPr>
        <p:spPr>
          <a:xfrm>
            <a:off x="550610" y="1477169"/>
            <a:ext cx="9185527" cy="5103019"/>
          </a:xfrm>
        </p:spPr>
        <p:txBody>
          <a:bodyPr/>
          <a:lstStyle/>
          <a:p>
            <a:pPr eaLnBrk="1" hangingPunct="1"/>
            <a:endParaRPr lang="hr-HR" sz="1600" dirty="0" smtClean="0">
              <a:latin typeface="Calibri" panose="020F0502020204030204" pitchFamily="34" charset="0"/>
              <a:cs typeface="Calibri" panose="020F0502020204030204" pitchFamily="34" charset="0"/>
            </a:endParaRPr>
          </a:p>
          <a:p>
            <a:pPr marL="0" indent="0">
              <a:buNone/>
            </a:pPr>
            <a:r>
              <a:rPr lang="hr-HR" sz="2800" dirty="0">
                <a:latin typeface="Calibri" panose="020F0502020204030204" pitchFamily="34" charset="0"/>
                <a:cs typeface="Calibri" panose="020F0502020204030204" pitchFamily="34" charset="0"/>
              </a:rPr>
              <a:t>Prihvatljivi troškovi u sklopu ovog poziva na dostavu projektnih prijedloga </a:t>
            </a:r>
            <a:r>
              <a:rPr lang="hr-HR" sz="2800" dirty="0" smtClean="0">
                <a:latin typeface="Calibri" panose="020F0502020204030204" pitchFamily="34" charset="0"/>
                <a:cs typeface="Calibri" panose="020F0502020204030204" pitchFamily="34" charset="0"/>
              </a:rPr>
              <a:t>su svi troškovi vezani uz prihvatljive aktivnosti:</a:t>
            </a:r>
          </a:p>
          <a:p>
            <a:r>
              <a:rPr lang="vi-VN" sz="2000" dirty="0" smtClean="0">
                <a:latin typeface="Calibri" panose="020F0502020204030204" pitchFamily="34" charset="0"/>
                <a:cs typeface="Calibri" panose="020F0502020204030204" pitchFamily="34" charset="0"/>
              </a:rPr>
              <a:t>troškovi </a:t>
            </a:r>
            <a:r>
              <a:rPr lang="vi-VN" sz="2000" dirty="0">
                <a:latin typeface="Calibri" panose="020F0502020204030204" pitchFamily="34" charset="0"/>
                <a:cs typeface="Calibri" panose="020F0502020204030204" pitchFamily="34" charset="0"/>
              </a:rPr>
              <a:t>za pripremne radove za projektiranje (stručne analize i istraživanja), </a:t>
            </a:r>
            <a:r>
              <a:rPr lang="vi-VN" sz="2000" dirty="0" smtClean="0">
                <a:latin typeface="Calibri" panose="020F0502020204030204" pitchFamily="34" charset="0"/>
                <a:cs typeface="Calibri" panose="020F0502020204030204" pitchFamily="34" charset="0"/>
              </a:rPr>
              <a:t>izrade </a:t>
            </a:r>
            <a:r>
              <a:rPr lang="vi-VN" sz="2000" dirty="0">
                <a:latin typeface="Calibri" panose="020F0502020204030204" pitchFamily="34" charset="0"/>
                <a:cs typeface="Calibri" panose="020F0502020204030204" pitchFamily="34" charset="0"/>
              </a:rPr>
              <a:t>studija izvedivosti, </a:t>
            </a:r>
            <a:r>
              <a:rPr lang="vi-VN" sz="2000" dirty="0" smtClean="0">
                <a:latin typeface="Calibri" panose="020F0502020204030204" pitchFamily="34" charset="0"/>
                <a:cs typeface="Calibri" panose="020F0502020204030204" pitchFamily="34" charset="0"/>
              </a:rPr>
              <a:t>izrade </a:t>
            </a:r>
            <a:r>
              <a:rPr lang="vi-VN" sz="2000" dirty="0">
                <a:latin typeface="Calibri" panose="020F0502020204030204" pitchFamily="34" charset="0"/>
                <a:cs typeface="Calibri" panose="020F0502020204030204" pitchFamily="34" charset="0"/>
              </a:rPr>
              <a:t>analize troškova i koristi, troškovi projektiranja, troškovi pripreme dokumentacije za procjenu utjecaja na okoliš i prirodu, trošak pripreme natječajne dokumentacije za javnu nabavu, troškovi geodetskih izmjera, geodetskih elaborata i geotehničkih elaborata, troškovi revizije i recenzije; </a:t>
            </a:r>
          </a:p>
          <a:p>
            <a:r>
              <a:rPr lang="vi-VN" sz="2000" dirty="0" smtClean="0">
                <a:latin typeface="Calibri" panose="020F0502020204030204" pitchFamily="34" charset="0"/>
                <a:cs typeface="Calibri" panose="020F0502020204030204" pitchFamily="34" charset="0"/>
              </a:rPr>
              <a:t>troškovi </a:t>
            </a:r>
            <a:r>
              <a:rPr lang="vi-VN" sz="2000" dirty="0">
                <a:latin typeface="Calibri" panose="020F0502020204030204" pitchFamily="34" charset="0"/>
                <a:cs typeface="Calibri" panose="020F0502020204030204" pitchFamily="34" charset="0"/>
              </a:rPr>
              <a:t>ovjere od strane ovlaštenog revidenta, troškovi pristojbi i naknada za ishođenje lokacijskih i građevinskih dozvola; </a:t>
            </a:r>
          </a:p>
        </p:txBody>
      </p:sp>
    </p:spTree>
    <p:extLst>
      <p:ext uri="{BB962C8B-B14F-4D97-AF65-F5344CB8AC3E}">
        <p14:creationId xmlns:p14="http://schemas.microsoft.com/office/powerpoint/2010/main" val="36614323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0"/>
            <a:ext cx="10683058" cy="7562850"/>
          </a:xfrm>
          <a:prstGeom prst="rect">
            <a:avLst/>
          </a:prstGeom>
          <a:noFill/>
          <a:ln w="9525">
            <a:noFill/>
            <a:miter lim="800000"/>
            <a:headEnd/>
            <a:tailEnd/>
          </a:ln>
        </p:spPr>
      </p:pic>
      <p:sp>
        <p:nvSpPr>
          <p:cNvPr id="3076" name="Content Placeholder 2"/>
          <p:cNvSpPr>
            <a:spLocks noGrp="1"/>
          </p:cNvSpPr>
          <p:nvPr>
            <p:ph idx="1"/>
          </p:nvPr>
        </p:nvSpPr>
        <p:spPr>
          <a:xfrm>
            <a:off x="550610" y="1189137"/>
            <a:ext cx="9185527" cy="5391051"/>
          </a:xfrm>
        </p:spPr>
        <p:txBody>
          <a:bodyPr/>
          <a:lstStyle/>
          <a:p>
            <a:pPr eaLnBrk="1" hangingPunct="1"/>
            <a:endParaRPr lang="hr-HR" sz="1600" dirty="0" smtClean="0">
              <a:latin typeface="Calibri" panose="020F0502020204030204" pitchFamily="34" charset="0"/>
              <a:cs typeface="Calibri" panose="020F0502020204030204" pitchFamily="34" charset="0"/>
            </a:endParaRPr>
          </a:p>
          <a:p>
            <a:pPr marL="0" indent="0">
              <a:buNone/>
            </a:pPr>
            <a:r>
              <a:rPr lang="hr-HR" dirty="0" smtClean="0">
                <a:latin typeface="Calibri" panose="020F0502020204030204" pitchFamily="34" charset="0"/>
                <a:cs typeface="Calibri" panose="020F0502020204030204" pitchFamily="34" charset="0"/>
              </a:rPr>
              <a:t>- Prihvatljivi su oni troškovi koji ispunjavaju opće </a:t>
            </a:r>
            <a:r>
              <a:rPr lang="hr-HR" dirty="0">
                <a:latin typeface="Calibri" panose="020F0502020204030204" pitchFamily="34" charset="0"/>
                <a:cs typeface="Calibri" panose="020F0502020204030204" pitchFamily="34" charset="0"/>
              </a:rPr>
              <a:t>uvjete za troškove u skladu s </a:t>
            </a:r>
            <a:r>
              <a:rPr lang="hr-HR" b="1" i="1" dirty="0">
                <a:latin typeface="Calibri" panose="020F0502020204030204" pitchFamily="34" charset="0"/>
                <a:cs typeface="Calibri" panose="020F0502020204030204" pitchFamily="34" charset="0"/>
              </a:rPr>
              <a:t>Pravilnikom o prihvatljivosti izdataka (NN 05/2014</a:t>
            </a:r>
            <a:r>
              <a:rPr lang="hr-HR" b="1" i="1" dirty="0" smtClean="0">
                <a:latin typeface="Calibri" panose="020F0502020204030204" pitchFamily="34" charset="0"/>
                <a:cs typeface="Calibri" panose="020F0502020204030204" pitchFamily="34" charset="0"/>
              </a:rPr>
              <a:t>) (</a:t>
            </a:r>
            <a:r>
              <a:rPr lang="hr-HR" dirty="0">
                <a:latin typeface="Calibri" panose="020F0502020204030204" pitchFamily="34" charset="0"/>
                <a:cs typeface="Calibri" panose="020F0502020204030204" pitchFamily="34" charset="0"/>
              </a:rPr>
              <a:t>točka 3.2 </a:t>
            </a:r>
            <a:r>
              <a:rPr lang="hr-HR" dirty="0" smtClean="0">
                <a:latin typeface="Calibri" panose="020F0502020204030204" pitchFamily="34" charset="0"/>
                <a:cs typeface="Calibri" panose="020F0502020204030204" pitchFamily="34" charset="0"/>
              </a:rPr>
              <a:t>Uputa za prijavitelje)</a:t>
            </a:r>
          </a:p>
          <a:p>
            <a:pPr marL="0" indent="0">
              <a:buNone/>
            </a:pPr>
            <a:r>
              <a:rPr lang="pl-PL" b="1" dirty="0" smtClean="0"/>
              <a:t>- Razdoblje </a:t>
            </a:r>
            <a:r>
              <a:rPr lang="pl-PL" b="1" dirty="0"/>
              <a:t>prihvatljivosti izdataka  projekta je od 01.01.2014. do 30.06.2016.</a:t>
            </a:r>
            <a:endParaRPr lang="hr-HR" b="1" dirty="0"/>
          </a:p>
          <a:p>
            <a:pPr marL="0" indent="0">
              <a:buNone/>
            </a:pPr>
            <a:endParaRPr lang="hr-HR"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7899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581" y="0"/>
            <a:ext cx="1902057" cy="756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2952157219"/>
              </p:ext>
            </p:extLst>
          </p:nvPr>
        </p:nvGraphicFramePr>
        <p:xfrm>
          <a:off x="714867" y="1125141"/>
          <a:ext cx="8922214" cy="5880853"/>
        </p:xfrm>
        <a:graphic>
          <a:graphicData uri="http://schemas.openxmlformats.org/drawingml/2006/table">
            <a:tbl>
              <a:tblPr/>
              <a:tblGrid>
                <a:gridCol w="1177456"/>
                <a:gridCol w="1106394"/>
                <a:gridCol w="1106394"/>
                <a:gridCol w="1106394"/>
                <a:gridCol w="1106394"/>
                <a:gridCol w="1106394"/>
                <a:gridCol w="1106394"/>
                <a:gridCol w="1106394"/>
              </a:tblGrid>
              <a:tr h="209109">
                <a:tc gridSpan="7">
                  <a:txBody>
                    <a:bodyPr/>
                    <a:lstStyle/>
                    <a:p>
                      <a:pPr algn="l" fontAlgn="b"/>
                      <a:r>
                        <a:rPr lang="hr-HR" sz="1300" b="1" i="0" u="none" strike="noStrike" dirty="0" smtClean="0">
                          <a:solidFill>
                            <a:srgbClr val="000000"/>
                          </a:solidFill>
                          <a:effectLst/>
                          <a:latin typeface="verdana" panose="020B0604030504040204" pitchFamily="34" charset="0"/>
                        </a:rPr>
                        <a:t>Ukupne</a:t>
                      </a:r>
                      <a:r>
                        <a:rPr lang="hr-HR" sz="1300" b="1" i="0" u="none" strike="noStrike" baseline="0" dirty="0" smtClean="0">
                          <a:solidFill>
                            <a:srgbClr val="000000"/>
                          </a:solidFill>
                          <a:effectLst/>
                          <a:latin typeface="verdana" panose="020B0604030504040204" pitchFamily="34" charset="0"/>
                        </a:rPr>
                        <a:t> alokacije za Kohezijsku Politiku</a:t>
                      </a:r>
                      <a:r>
                        <a:rPr lang="en-US" sz="1300" b="1" i="0" u="none" strike="noStrike" dirty="0" smtClean="0">
                          <a:solidFill>
                            <a:srgbClr val="000000"/>
                          </a:solidFill>
                          <a:effectLst/>
                          <a:latin typeface="verdana" panose="020B0604030504040204" pitchFamily="34" charset="0"/>
                        </a:rPr>
                        <a:t> </a:t>
                      </a:r>
                      <a:r>
                        <a:rPr lang="en-US" sz="1300" b="1" i="0" u="none" strike="noStrike" dirty="0">
                          <a:solidFill>
                            <a:srgbClr val="000000"/>
                          </a:solidFill>
                          <a:effectLst/>
                          <a:latin typeface="verdana" panose="020B0604030504040204" pitchFamily="34" charset="0"/>
                        </a:rPr>
                        <a:t>2014-2020* </a:t>
                      </a:r>
                      <a:r>
                        <a:rPr lang="en-US" sz="1300" b="1" i="0" u="none" strike="noStrike" dirty="0" smtClean="0">
                          <a:solidFill>
                            <a:srgbClr val="000000"/>
                          </a:solidFill>
                          <a:effectLst/>
                          <a:latin typeface="verdana" panose="020B0604030504040204" pitchFamily="34" charset="0"/>
                        </a:rPr>
                        <a:t>(million </a:t>
                      </a:r>
                      <a:r>
                        <a:rPr lang="en-US" sz="1300" b="1" i="0" u="none" strike="noStrike" dirty="0">
                          <a:solidFill>
                            <a:srgbClr val="000000"/>
                          </a:solidFill>
                          <a:effectLst/>
                          <a:latin typeface="verdana" panose="020B0604030504040204" pitchFamily="34" charset="0"/>
                        </a:rPr>
                        <a:t>€, 2011 </a:t>
                      </a:r>
                      <a:r>
                        <a:rPr lang="hr-HR" sz="1300" b="1" i="0" u="none" strike="noStrike" dirty="0" smtClean="0">
                          <a:solidFill>
                            <a:srgbClr val="000000"/>
                          </a:solidFill>
                          <a:effectLst/>
                          <a:latin typeface="verdana" panose="020B0604030504040204" pitchFamily="34" charset="0"/>
                        </a:rPr>
                        <a:t>cijene</a:t>
                      </a:r>
                      <a:r>
                        <a:rPr lang="en-US" sz="1300" b="1" i="0" u="none" strike="noStrike" dirty="0" smtClean="0">
                          <a:solidFill>
                            <a:srgbClr val="000000"/>
                          </a:solidFill>
                          <a:effectLst/>
                          <a:latin typeface="verdana" panose="020B0604030504040204" pitchFamily="34" charset="0"/>
                        </a:rPr>
                        <a:t>)</a:t>
                      </a:r>
                      <a:endParaRPr lang="en-US" sz="1300" b="1" i="0" u="none" strike="noStrike" dirty="0">
                        <a:solidFill>
                          <a:srgbClr val="000000"/>
                        </a:solidFill>
                        <a:effectLst/>
                        <a:latin typeface="verdana" panose="020B0604030504040204" pitchFamily="34" charset="0"/>
                      </a:endParaRPr>
                    </a:p>
                  </a:txBody>
                  <a:tcPr marL="7879" marR="7879" marT="7433" marB="0" anchor="b">
                    <a:lnL>
                      <a:noFill/>
                    </a:lnL>
                    <a:lnR>
                      <a:noFill/>
                    </a:lnR>
                    <a:lnT>
                      <a:noFill/>
                    </a:lnT>
                    <a:lnB>
                      <a:noFill/>
                    </a:lnB>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a:txBody>
                    <a:bodyPr/>
                    <a:lstStyle/>
                    <a:p>
                      <a:pPr algn="l" fontAlgn="b"/>
                      <a:endParaRPr lang="hr-HR" sz="900" b="1" i="0" u="none" strike="noStrike">
                        <a:solidFill>
                          <a:srgbClr val="000000"/>
                        </a:solidFill>
                        <a:effectLst/>
                        <a:latin typeface="verdana" panose="020B0604030504040204" pitchFamily="34" charset="0"/>
                      </a:endParaRPr>
                    </a:p>
                  </a:txBody>
                  <a:tcPr marL="7879" marR="7879" marT="7433" marB="0" anchor="b">
                    <a:lnL>
                      <a:noFill/>
                    </a:lnL>
                    <a:lnR>
                      <a:noFill/>
                    </a:lnR>
                    <a:lnT>
                      <a:noFill/>
                    </a:lnT>
                    <a:lnB>
                      <a:noFill/>
                    </a:lnB>
                  </a:tcPr>
                </a:tc>
              </a:tr>
              <a:tr h="186262">
                <a:tc>
                  <a:txBody>
                    <a:bodyPr/>
                    <a:lstStyle/>
                    <a:p>
                      <a:pPr algn="l" fontAlgn="b"/>
                      <a:endParaRPr lang="hr-HR" sz="900" b="1" i="0" u="none" strike="noStrike">
                        <a:solidFill>
                          <a:srgbClr val="000000"/>
                        </a:solidFill>
                        <a:effectLst/>
                        <a:latin typeface="verdana" panose="020B0604030504040204" pitchFamily="34" charset="0"/>
                      </a:endParaRPr>
                    </a:p>
                  </a:txBody>
                  <a:tcPr marL="7879" marR="7879" marT="7433" marB="0" anchor="b">
                    <a:lnL>
                      <a:noFill/>
                    </a:lnL>
                    <a:lnR>
                      <a:noFill/>
                    </a:lnR>
                    <a:lnT>
                      <a:noFill/>
                    </a:lnT>
                    <a:lnB w="6350" cap="flat" cmpd="sng" algn="ctr">
                      <a:solidFill>
                        <a:srgbClr val="92CDDC"/>
                      </a:solidFill>
                      <a:prstDash val="solid"/>
                      <a:round/>
                      <a:headEnd type="none" w="med" len="med"/>
                      <a:tailEnd type="none" w="med" len="med"/>
                    </a:lnB>
                  </a:tcPr>
                </a:tc>
                <a:tc>
                  <a:txBody>
                    <a:bodyPr/>
                    <a:lstStyle/>
                    <a:p>
                      <a:pPr algn="l" fontAlgn="b"/>
                      <a:endParaRPr lang="hr-HR" sz="900" b="1" i="0" u="none" strike="noStrike">
                        <a:solidFill>
                          <a:srgbClr val="000000"/>
                        </a:solidFill>
                        <a:effectLst/>
                        <a:latin typeface="verdana" panose="020B0604030504040204" pitchFamily="34" charset="0"/>
                      </a:endParaRPr>
                    </a:p>
                  </a:txBody>
                  <a:tcPr marL="7879" marR="7879" marT="74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hr-HR" sz="900" b="1" i="0" u="none" strike="noStrike">
                        <a:solidFill>
                          <a:srgbClr val="000000"/>
                        </a:solidFill>
                        <a:effectLst/>
                        <a:latin typeface="verdana" panose="020B0604030504040204" pitchFamily="34" charset="0"/>
                      </a:endParaRPr>
                    </a:p>
                  </a:txBody>
                  <a:tcPr marL="7879" marR="7879" marT="74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hr-HR" sz="900" b="1" i="0" u="none" strike="noStrike">
                        <a:solidFill>
                          <a:srgbClr val="000000"/>
                        </a:solidFill>
                        <a:effectLst/>
                        <a:latin typeface="verdana" panose="020B0604030504040204" pitchFamily="34" charset="0"/>
                      </a:endParaRPr>
                    </a:p>
                  </a:txBody>
                  <a:tcPr marL="7879" marR="7879" marT="74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hr-HR" sz="900" b="1" i="0" u="none" strike="noStrike">
                        <a:solidFill>
                          <a:srgbClr val="000000"/>
                        </a:solidFill>
                        <a:effectLst/>
                        <a:latin typeface="verdana" panose="020B0604030504040204" pitchFamily="34" charset="0"/>
                      </a:endParaRPr>
                    </a:p>
                  </a:txBody>
                  <a:tcPr marL="7879" marR="7879" marT="74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hr-HR" sz="900" b="1" i="0" u="none" strike="noStrike">
                        <a:solidFill>
                          <a:srgbClr val="000000"/>
                        </a:solidFill>
                        <a:effectLst/>
                        <a:latin typeface="verdana" panose="020B0604030504040204" pitchFamily="34" charset="0"/>
                      </a:endParaRPr>
                    </a:p>
                  </a:txBody>
                  <a:tcPr marL="7879" marR="7879" marT="74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hr-HR" sz="900" b="1" i="0" u="none" strike="noStrike">
                        <a:solidFill>
                          <a:srgbClr val="000000"/>
                        </a:solidFill>
                        <a:effectLst/>
                        <a:latin typeface="verdana" panose="020B0604030504040204" pitchFamily="34" charset="0"/>
                      </a:endParaRPr>
                    </a:p>
                  </a:txBody>
                  <a:tcPr marL="7879" marR="7879" marT="74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hr-HR" sz="900" b="1" i="0" u="none" strike="noStrike">
                        <a:solidFill>
                          <a:srgbClr val="000000"/>
                        </a:solidFill>
                        <a:effectLst/>
                        <a:latin typeface="verdana" panose="020B0604030504040204" pitchFamily="34" charset="0"/>
                      </a:endParaRPr>
                    </a:p>
                  </a:txBody>
                  <a:tcPr marL="7879" marR="7879" marT="7433" marB="0" anchor="b">
                    <a:lnL>
                      <a:noFill/>
                    </a:lnL>
                    <a:lnR>
                      <a:noFill/>
                    </a:lnR>
                    <a:lnT>
                      <a:noFill/>
                    </a:lnT>
                    <a:lnB w="6350" cap="flat" cmpd="sng" algn="ctr">
                      <a:solidFill>
                        <a:srgbClr val="92CDDC"/>
                      </a:solidFill>
                      <a:prstDash val="solid"/>
                      <a:round/>
                      <a:headEnd type="none" w="med" len="med"/>
                      <a:tailEnd type="none" w="med" len="med"/>
                    </a:lnB>
                  </a:tcPr>
                </a:tc>
              </a:tr>
              <a:tr h="170888">
                <a:tc>
                  <a:txBody>
                    <a:bodyPr/>
                    <a:lstStyle/>
                    <a:p>
                      <a:pPr algn="l" fontAlgn="ctr"/>
                      <a:r>
                        <a:rPr lang="hr-HR" sz="800" b="0" i="0" u="none" strike="noStrike">
                          <a:solidFill>
                            <a:srgbClr val="000000"/>
                          </a:solidFill>
                          <a:effectLst/>
                          <a:latin typeface="Verdana" panose="020B0604030504040204" pitchFamily="34" charset="0"/>
                        </a:rPr>
                        <a:t> </a:t>
                      </a:r>
                    </a:p>
                  </a:txBody>
                  <a:tcPr marL="7879" marR="7879" marT="7433" marB="0" anchor="ctr">
                    <a:lnL w="6350" cap="flat" cmpd="sng" algn="ctr">
                      <a:solidFill>
                        <a:srgbClr val="92CDD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ctr" fontAlgn="ctr"/>
                      <a:r>
                        <a:rPr lang="hr-HR" sz="800" b="1" i="0" u="none" strike="noStrike">
                          <a:solidFill>
                            <a:srgbClr val="000000"/>
                          </a:solidFill>
                          <a:effectLst/>
                          <a:latin typeface="Verdana" panose="020B0604030504040204" pitchFamily="34" charset="0"/>
                        </a:rPr>
                        <a:t> </a:t>
                      </a:r>
                    </a:p>
                  </a:txBody>
                  <a:tcPr marL="7879" marR="7879" marT="74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gridSpan="4">
                  <a:txBody>
                    <a:bodyPr/>
                    <a:lstStyle/>
                    <a:p>
                      <a:pPr algn="ctr" fontAlgn="ctr"/>
                      <a:r>
                        <a:rPr lang="hr-HR" sz="800" b="1" i="0" u="none" strike="noStrike" dirty="0">
                          <a:solidFill>
                            <a:srgbClr val="FFFFFF"/>
                          </a:solidFill>
                          <a:effectLst/>
                          <a:latin typeface="verdana" panose="020B0604030504040204" pitchFamily="34" charset="0"/>
                        </a:rPr>
                        <a:t>ERDF </a:t>
                      </a:r>
                      <a:r>
                        <a:rPr lang="hr-HR" sz="800" b="1" i="0" u="none" strike="noStrike" dirty="0" smtClean="0">
                          <a:solidFill>
                            <a:srgbClr val="FFFFFF"/>
                          </a:solidFill>
                          <a:effectLst/>
                          <a:latin typeface="verdana" panose="020B0604030504040204" pitchFamily="34" charset="0"/>
                        </a:rPr>
                        <a:t>i ESF</a:t>
                      </a:r>
                      <a:endParaRPr lang="hr-HR" sz="800" b="1" i="0" u="none" strike="noStrike" dirty="0">
                        <a:solidFill>
                          <a:srgbClr val="FFFFFF"/>
                        </a:solidFill>
                        <a:effectLst/>
                        <a:latin typeface="verdana" panose="020B0604030504040204" pitchFamily="34" charset="0"/>
                      </a:endParaRPr>
                    </a:p>
                  </a:txBody>
                  <a:tcPr marL="7879" marR="7879" marT="74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hMerge="1">
                  <a:txBody>
                    <a:bodyPr/>
                    <a:lstStyle/>
                    <a:p>
                      <a:endParaRPr lang="hr-HR"/>
                    </a:p>
                  </a:txBody>
                  <a:tcPr/>
                </a:tc>
                <a:tc hMerge="1">
                  <a:txBody>
                    <a:bodyPr/>
                    <a:lstStyle/>
                    <a:p>
                      <a:endParaRPr lang="hr-HR"/>
                    </a:p>
                  </a:txBody>
                  <a:tcPr/>
                </a:tc>
                <a:tc hMerge="1">
                  <a:txBody>
                    <a:bodyPr/>
                    <a:lstStyle/>
                    <a:p>
                      <a:endParaRPr lang="hr-HR"/>
                    </a:p>
                  </a:txBody>
                  <a:tcPr/>
                </a:tc>
                <a:tc>
                  <a:txBody>
                    <a:bodyPr/>
                    <a:lstStyle/>
                    <a:p>
                      <a:pPr algn="ctr" fontAlgn="ctr"/>
                      <a:r>
                        <a:rPr lang="hr-HR" sz="800" b="1" i="0" u="none" strike="noStrike">
                          <a:solidFill>
                            <a:srgbClr val="000000"/>
                          </a:solidFill>
                          <a:effectLst/>
                          <a:latin typeface="Verdana" panose="020B0604030504040204" pitchFamily="34" charset="0"/>
                        </a:rPr>
                        <a:t>ERDF</a:t>
                      </a:r>
                    </a:p>
                  </a:txBody>
                  <a:tcPr marL="7879" marR="7879" marT="74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ctr"/>
                      <a:r>
                        <a:rPr lang="hr-HR" sz="800" b="1" i="0" u="none" strike="noStrike">
                          <a:solidFill>
                            <a:srgbClr val="000000"/>
                          </a:solidFill>
                          <a:effectLst/>
                          <a:latin typeface="Verdana" panose="020B0604030504040204" pitchFamily="34" charset="0"/>
                        </a:rPr>
                        <a:t> </a:t>
                      </a:r>
                    </a:p>
                  </a:txBody>
                  <a:tcPr marL="7879" marR="7879" marT="7433" marB="0" anchor="ctr">
                    <a:lnL w="6350" cap="flat" cmpd="sng" algn="ctr">
                      <a:solidFill>
                        <a:srgbClr val="000000"/>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330070">
                <a:tc>
                  <a:txBody>
                    <a:bodyPr/>
                    <a:lstStyle/>
                    <a:p>
                      <a:pPr algn="l" fontAlgn="ctr"/>
                      <a:endParaRPr lang="hr-HR" sz="700" b="0" i="0" u="none" strike="noStrike" dirty="0">
                        <a:solidFill>
                          <a:srgbClr val="000000"/>
                        </a:solidFill>
                        <a:effectLst/>
                        <a:latin typeface="Verdana" panose="020B0604030504040204" pitchFamily="34" charset="0"/>
                      </a:endParaRPr>
                    </a:p>
                  </a:txBody>
                  <a:tcPr marL="7879" marR="7879" marT="7433" marB="0" anchor="ctr">
                    <a:lnL w="6350" cap="flat" cmpd="sng" algn="ctr">
                      <a:solidFill>
                        <a:srgbClr val="92CDD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ctr" fontAlgn="ctr"/>
                      <a:r>
                        <a:rPr lang="hr-HR" sz="700" b="1" i="0" u="none" strike="noStrike" dirty="0" smtClean="0">
                          <a:solidFill>
                            <a:srgbClr val="000000"/>
                          </a:solidFill>
                          <a:effectLst/>
                          <a:latin typeface="Verdana" panose="020B0604030504040204" pitchFamily="34" charset="0"/>
                        </a:rPr>
                        <a:t>Kohezijski</a:t>
                      </a:r>
                      <a:r>
                        <a:rPr lang="hr-HR" sz="700" b="1" i="0" u="none" strike="noStrike" baseline="0" dirty="0" smtClean="0">
                          <a:solidFill>
                            <a:srgbClr val="000000"/>
                          </a:solidFill>
                          <a:effectLst/>
                          <a:latin typeface="Verdana" panose="020B0604030504040204" pitchFamily="34" charset="0"/>
                        </a:rPr>
                        <a:t> fond</a:t>
                      </a:r>
                      <a:endParaRPr lang="hr-HR" sz="700" b="1" i="0" u="none" strike="noStrike" dirty="0">
                        <a:solidFill>
                          <a:srgbClr val="000000"/>
                        </a:solidFill>
                        <a:effectLst/>
                        <a:latin typeface="Verdana" panose="020B0604030504040204" pitchFamily="34" charset="0"/>
                      </a:endParaRPr>
                    </a:p>
                  </a:txBody>
                  <a:tcPr marL="7879" marR="7879" marT="74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B7DEE8"/>
                    </a:solidFill>
                  </a:tcPr>
                </a:tc>
                <a:tc>
                  <a:txBody>
                    <a:bodyPr/>
                    <a:lstStyle/>
                    <a:p>
                      <a:pPr algn="ctr" fontAlgn="ctr"/>
                      <a:r>
                        <a:rPr lang="hr-HR" sz="700" b="0" i="0" u="none" strike="noStrike" dirty="0" smtClean="0">
                          <a:solidFill>
                            <a:srgbClr val="FFFFFF"/>
                          </a:solidFill>
                          <a:effectLst/>
                          <a:latin typeface="Verdana" panose="020B0604030504040204" pitchFamily="34" charset="0"/>
                        </a:rPr>
                        <a:t>Manje razvijene regije</a:t>
                      </a:r>
                      <a:endParaRPr lang="hr-HR" sz="700" b="0" i="0" u="none" strike="noStrike" dirty="0">
                        <a:solidFill>
                          <a:srgbClr val="FFFFFF"/>
                        </a:solidFill>
                        <a:effectLst/>
                        <a:latin typeface="Verdana" panose="020B0604030504040204" pitchFamily="34" charset="0"/>
                      </a:endParaRPr>
                    </a:p>
                  </a:txBody>
                  <a:tcPr marL="7879" marR="7879" marT="74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31869B"/>
                    </a:solidFill>
                  </a:tcPr>
                </a:tc>
                <a:tc>
                  <a:txBody>
                    <a:bodyPr/>
                    <a:lstStyle/>
                    <a:p>
                      <a:pPr algn="ctr" fontAlgn="ctr"/>
                      <a:r>
                        <a:rPr lang="hr-HR" sz="700" b="0" i="0" u="none" strike="noStrike" dirty="0" smtClean="0">
                          <a:solidFill>
                            <a:srgbClr val="FFFFFF"/>
                          </a:solidFill>
                          <a:effectLst/>
                          <a:latin typeface="Verdana" panose="020B0604030504040204" pitchFamily="34" charset="0"/>
                        </a:rPr>
                        <a:t>Tranzicijske</a:t>
                      </a:r>
                      <a:r>
                        <a:rPr lang="hr-HR" sz="700" b="0" i="0" u="none" strike="noStrike" baseline="0" dirty="0" smtClean="0">
                          <a:solidFill>
                            <a:srgbClr val="FFFFFF"/>
                          </a:solidFill>
                          <a:effectLst/>
                          <a:latin typeface="Verdana" panose="020B0604030504040204" pitchFamily="34" charset="0"/>
                        </a:rPr>
                        <a:t> regije</a:t>
                      </a:r>
                      <a:endParaRPr lang="hr-HR" sz="700" b="0" i="0" u="none" strike="noStrike" dirty="0">
                        <a:solidFill>
                          <a:srgbClr val="FFFFFF"/>
                        </a:solidFill>
                        <a:effectLst/>
                        <a:latin typeface="Verdana" panose="020B0604030504040204" pitchFamily="34" charset="0"/>
                      </a:endParaRPr>
                    </a:p>
                  </a:txBody>
                  <a:tcPr marL="7879" marR="7879" marT="74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31869B"/>
                    </a:solidFill>
                  </a:tcPr>
                </a:tc>
                <a:tc>
                  <a:txBody>
                    <a:bodyPr/>
                    <a:lstStyle/>
                    <a:p>
                      <a:pPr algn="ctr" fontAlgn="ctr"/>
                      <a:r>
                        <a:rPr lang="hr-HR" sz="700" b="0" i="0" u="none" strike="noStrike" dirty="0" smtClean="0">
                          <a:solidFill>
                            <a:srgbClr val="FFFFFF"/>
                          </a:solidFill>
                          <a:effectLst/>
                          <a:latin typeface="Verdana" panose="020B0604030504040204" pitchFamily="34" charset="0"/>
                        </a:rPr>
                        <a:t>Udaljene i slabo naseljene regije</a:t>
                      </a:r>
                      <a:endParaRPr lang="en-US" sz="700" b="0" i="0" u="none" strike="noStrike" dirty="0">
                        <a:solidFill>
                          <a:srgbClr val="FFFFFF"/>
                        </a:solidFill>
                        <a:effectLst/>
                        <a:latin typeface="Verdana" panose="020B0604030504040204" pitchFamily="34" charset="0"/>
                      </a:endParaRPr>
                    </a:p>
                  </a:txBody>
                  <a:tcPr marL="7879" marR="7879" marT="74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31869B"/>
                    </a:solidFill>
                  </a:tcPr>
                </a:tc>
                <a:tc>
                  <a:txBody>
                    <a:bodyPr/>
                    <a:lstStyle/>
                    <a:p>
                      <a:pPr algn="ctr" fontAlgn="ctr"/>
                      <a:r>
                        <a:rPr lang="hr-HR" sz="700" b="0" i="0" u="none" strike="noStrike" dirty="0" smtClean="0">
                          <a:solidFill>
                            <a:srgbClr val="FFFFFF"/>
                          </a:solidFill>
                          <a:effectLst/>
                          <a:latin typeface="Verdana" panose="020B0604030504040204" pitchFamily="34" charset="0"/>
                        </a:rPr>
                        <a:t>Više razvijene regije</a:t>
                      </a:r>
                      <a:endParaRPr lang="hr-HR" sz="700" b="0" i="0" u="none" strike="noStrike" dirty="0">
                        <a:solidFill>
                          <a:srgbClr val="FFFFFF"/>
                        </a:solidFill>
                        <a:effectLst/>
                        <a:latin typeface="Verdana" panose="020B0604030504040204" pitchFamily="34" charset="0"/>
                      </a:endParaRPr>
                    </a:p>
                  </a:txBody>
                  <a:tcPr marL="7879" marR="7879" marT="74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31869B"/>
                    </a:solidFill>
                  </a:tcPr>
                </a:tc>
                <a:tc>
                  <a:txBody>
                    <a:bodyPr/>
                    <a:lstStyle/>
                    <a:p>
                      <a:pPr algn="ctr" fontAlgn="ctr"/>
                      <a:r>
                        <a:rPr lang="hr-HR" sz="700" b="0" i="0" u="none" strike="noStrike" dirty="0" smtClean="0">
                          <a:solidFill>
                            <a:srgbClr val="000000"/>
                          </a:solidFill>
                          <a:effectLst/>
                          <a:latin typeface="Verdana" panose="020B0604030504040204" pitchFamily="34" charset="0"/>
                        </a:rPr>
                        <a:t>Terijtorijalna suradnja</a:t>
                      </a:r>
                      <a:endParaRPr lang="hr-HR" sz="700" b="0" i="0" u="none" strike="noStrike" dirty="0">
                        <a:solidFill>
                          <a:srgbClr val="000000"/>
                        </a:solidFill>
                        <a:effectLst/>
                        <a:latin typeface="Verdana" panose="020B0604030504040204" pitchFamily="34" charset="0"/>
                      </a:endParaRPr>
                    </a:p>
                  </a:txBody>
                  <a:tcPr marL="7879" marR="7879" marT="74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92CDDC"/>
                    </a:solidFill>
                  </a:tcPr>
                </a:tc>
                <a:tc>
                  <a:txBody>
                    <a:bodyPr/>
                    <a:lstStyle/>
                    <a:p>
                      <a:pPr algn="ctr" fontAlgn="ctr"/>
                      <a:r>
                        <a:rPr lang="hr-HR" sz="700" b="0" i="0" u="none" strike="noStrike">
                          <a:solidFill>
                            <a:srgbClr val="000000"/>
                          </a:solidFill>
                          <a:effectLst/>
                          <a:latin typeface="Verdana" panose="020B0604030504040204" pitchFamily="34" charset="0"/>
                        </a:rPr>
                        <a:t>Total</a:t>
                      </a:r>
                    </a:p>
                  </a:txBody>
                  <a:tcPr marL="7879" marR="7879" marT="74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r>
              <a:tr h="150783">
                <a:tc>
                  <a:txBody>
                    <a:bodyPr/>
                    <a:lstStyle/>
                    <a:p>
                      <a:pPr algn="l" fontAlgn="b"/>
                      <a:r>
                        <a:rPr lang="hr-HR" sz="800" b="0" i="0" u="none" strike="noStrike">
                          <a:solidFill>
                            <a:srgbClr val="000000"/>
                          </a:solidFill>
                          <a:effectLst/>
                          <a:latin typeface="Verdana" panose="020B0604030504040204" pitchFamily="34" charset="0"/>
                        </a:rPr>
                        <a:t>BE</a:t>
                      </a:r>
                    </a:p>
                  </a:txBody>
                  <a:tcPr marL="7879" marR="7879" marT="7433" marB="0" anchor="b">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dirty="0">
                          <a:solidFill>
                            <a:srgbClr val="000000"/>
                          </a:solidFill>
                          <a:effectLst/>
                          <a:latin typeface="Verdana" panose="020B0604030504040204" pitchFamily="34" charset="0"/>
                        </a:rPr>
                        <a:t>          962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868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231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1" i="0" u="none" strike="noStrike">
                          <a:solidFill>
                            <a:srgbClr val="000000"/>
                          </a:solidFill>
                          <a:effectLst/>
                          <a:latin typeface="Verdana" panose="020B0604030504040204" pitchFamily="34" charset="0"/>
                        </a:rPr>
                        <a:t>        2,061   </a:t>
                      </a:r>
                    </a:p>
                  </a:txBody>
                  <a:tcPr marL="7879" marR="7879" marT="7433" marB="0" anchor="b">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r>
              <a:tr h="150783">
                <a:tc>
                  <a:txBody>
                    <a:bodyPr/>
                    <a:lstStyle/>
                    <a:p>
                      <a:pPr algn="l" fontAlgn="b"/>
                      <a:r>
                        <a:rPr lang="hr-HR" sz="800" b="0" i="0" u="none" strike="noStrike">
                          <a:solidFill>
                            <a:srgbClr val="000000"/>
                          </a:solidFill>
                          <a:effectLst/>
                          <a:latin typeface="Verdana" panose="020B0604030504040204" pitchFamily="34" charset="0"/>
                        </a:rPr>
                        <a:t>BG</a:t>
                      </a:r>
                    </a:p>
                  </a:txBody>
                  <a:tcPr marL="7879" marR="7879" marT="7433" marB="0" anchor="b">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2,384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4,623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dirty="0">
                          <a:solidFill>
                            <a:srgbClr val="000000"/>
                          </a:solidFill>
                          <a:effectLst/>
                          <a:latin typeface="Verdana" panose="020B0604030504040204" pitchFamily="34" charset="0"/>
                        </a:rPr>
                        <a:t>          145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1" i="0" u="none" strike="noStrike">
                          <a:solidFill>
                            <a:srgbClr val="000000"/>
                          </a:solidFill>
                          <a:effectLst/>
                          <a:latin typeface="Verdana" panose="020B0604030504040204" pitchFamily="34" charset="0"/>
                        </a:rPr>
                        <a:t>        7,153   </a:t>
                      </a:r>
                    </a:p>
                  </a:txBody>
                  <a:tcPr marL="7879" marR="7879" marT="7433" marB="0" anchor="b">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r>
              <a:tr h="150783">
                <a:tc>
                  <a:txBody>
                    <a:bodyPr/>
                    <a:lstStyle/>
                    <a:p>
                      <a:pPr algn="l" fontAlgn="b"/>
                      <a:r>
                        <a:rPr lang="hr-HR" sz="800" b="0" i="0" u="none" strike="noStrike">
                          <a:solidFill>
                            <a:srgbClr val="000000"/>
                          </a:solidFill>
                          <a:effectLst/>
                          <a:latin typeface="Verdana" panose="020B0604030504040204" pitchFamily="34" charset="0"/>
                        </a:rPr>
                        <a:t>CZ</a:t>
                      </a:r>
                    </a:p>
                  </a:txBody>
                  <a:tcPr marL="7879" marR="7879" marT="7433" marB="0" anchor="b">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6,562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13,646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79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298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1" i="0" u="none" strike="noStrike">
                          <a:solidFill>
                            <a:srgbClr val="000000"/>
                          </a:solidFill>
                          <a:effectLst/>
                          <a:latin typeface="Verdana" panose="020B0604030504040204" pitchFamily="34" charset="0"/>
                        </a:rPr>
                        <a:t>      20,585   </a:t>
                      </a:r>
                    </a:p>
                  </a:txBody>
                  <a:tcPr marL="7879" marR="7879" marT="7433" marB="0" anchor="b">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r>
              <a:tr h="150783">
                <a:tc>
                  <a:txBody>
                    <a:bodyPr/>
                    <a:lstStyle/>
                    <a:p>
                      <a:pPr algn="l" fontAlgn="b"/>
                      <a:r>
                        <a:rPr lang="hr-HR" sz="800" b="0" i="0" u="none" strike="noStrike">
                          <a:solidFill>
                            <a:srgbClr val="000000"/>
                          </a:solidFill>
                          <a:effectLst/>
                          <a:latin typeface="Verdana" panose="020B0604030504040204" pitchFamily="34" charset="0"/>
                        </a:rPr>
                        <a:t>DK</a:t>
                      </a:r>
                    </a:p>
                  </a:txBody>
                  <a:tcPr marL="7879" marR="7879" marT="7433" marB="0" anchor="b">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64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230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199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1" i="0" u="none" strike="noStrike">
                          <a:solidFill>
                            <a:srgbClr val="000000"/>
                          </a:solidFill>
                          <a:effectLst/>
                          <a:latin typeface="Verdana" panose="020B0604030504040204" pitchFamily="34" charset="0"/>
                        </a:rPr>
                        <a:t>            494   </a:t>
                      </a:r>
                    </a:p>
                  </a:txBody>
                  <a:tcPr marL="7879" marR="7879" marT="7433" marB="0" anchor="b">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r>
              <a:tr h="150783">
                <a:tc>
                  <a:txBody>
                    <a:bodyPr/>
                    <a:lstStyle/>
                    <a:p>
                      <a:pPr algn="l" fontAlgn="b"/>
                      <a:r>
                        <a:rPr lang="hr-HR" sz="800" b="0" i="0" u="none" strike="noStrike">
                          <a:solidFill>
                            <a:srgbClr val="000000"/>
                          </a:solidFill>
                          <a:effectLst/>
                          <a:latin typeface="Verdana" panose="020B0604030504040204" pitchFamily="34" charset="0"/>
                        </a:rPr>
                        <a:t>DE</a:t>
                      </a:r>
                    </a:p>
                  </a:txBody>
                  <a:tcPr marL="7879" marR="7879" marT="7433" marB="0" anchor="b">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8,750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7,609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847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1" i="0" u="none" strike="noStrike">
                          <a:solidFill>
                            <a:srgbClr val="000000"/>
                          </a:solidFill>
                          <a:effectLst/>
                          <a:latin typeface="Verdana" panose="020B0604030504040204" pitchFamily="34" charset="0"/>
                        </a:rPr>
                        <a:t>      17,207   </a:t>
                      </a:r>
                    </a:p>
                  </a:txBody>
                  <a:tcPr marL="7879" marR="7879" marT="7433" marB="0" anchor="b">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r>
              <a:tr h="150783">
                <a:tc>
                  <a:txBody>
                    <a:bodyPr/>
                    <a:lstStyle/>
                    <a:p>
                      <a:pPr algn="l" fontAlgn="b"/>
                      <a:r>
                        <a:rPr lang="hr-HR" sz="800" b="0" i="0" u="none" strike="noStrike">
                          <a:solidFill>
                            <a:srgbClr val="000000"/>
                          </a:solidFill>
                          <a:effectLst/>
                          <a:latin typeface="Verdana" panose="020B0604030504040204" pitchFamily="34" charset="0"/>
                        </a:rPr>
                        <a:t>EE</a:t>
                      </a:r>
                    </a:p>
                  </a:txBody>
                  <a:tcPr marL="7879" marR="7879" marT="7433" marB="0" anchor="b">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1,123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2,198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49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1" i="0" u="none" strike="noStrike">
                          <a:solidFill>
                            <a:srgbClr val="000000"/>
                          </a:solidFill>
                          <a:effectLst/>
                          <a:latin typeface="Verdana" panose="020B0604030504040204" pitchFamily="34" charset="0"/>
                        </a:rPr>
                        <a:t>        3,369   </a:t>
                      </a:r>
                    </a:p>
                  </a:txBody>
                  <a:tcPr marL="7879" marR="7879" marT="7433" marB="0" anchor="b">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r>
              <a:tr h="150783">
                <a:tc>
                  <a:txBody>
                    <a:bodyPr/>
                    <a:lstStyle/>
                    <a:p>
                      <a:pPr algn="l" fontAlgn="b"/>
                      <a:r>
                        <a:rPr lang="hr-HR" sz="800" b="0" i="0" u="none" strike="noStrike">
                          <a:solidFill>
                            <a:srgbClr val="000000"/>
                          </a:solidFill>
                          <a:effectLst/>
                          <a:latin typeface="Verdana" panose="020B0604030504040204" pitchFamily="34" charset="0"/>
                        </a:rPr>
                        <a:t>IE</a:t>
                      </a:r>
                    </a:p>
                  </a:txBody>
                  <a:tcPr marL="7879" marR="7879" marT="7433" marB="0" anchor="b">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869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148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1" i="0" u="none" strike="noStrike">
                          <a:solidFill>
                            <a:srgbClr val="000000"/>
                          </a:solidFill>
                          <a:effectLst/>
                          <a:latin typeface="Verdana" panose="020B0604030504040204" pitchFamily="34" charset="0"/>
                        </a:rPr>
                        <a:t>        1,017   </a:t>
                      </a:r>
                    </a:p>
                  </a:txBody>
                  <a:tcPr marL="7879" marR="7879" marT="7433" marB="0" anchor="b">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r>
              <a:tr h="150783">
                <a:tc>
                  <a:txBody>
                    <a:bodyPr/>
                    <a:lstStyle/>
                    <a:p>
                      <a:pPr algn="l" fontAlgn="b"/>
                      <a:r>
                        <a:rPr lang="hr-HR" sz="800" b="0" i="0" u="none" strike="noStrike">
                          <a:solidFill>
                            <a:srgbClr val="000000"/>
                          </a:solidFill>
                          <a:effectLst/>
                          <a:latin typeface="Verdana" panose="020B0604030504040204" pitchFamily="34" charset="0"/>
                        </a:rPr>
                        <a:t>EL</a:t>
                      </a:r>
                    </a:p>
                  </a:txBody>
                  <a:tcPr marL="7879" marR="7879" marT="7433" marB="0" anchor="b">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3,407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6,420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2,105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2,307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203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1" i="0" u="none" strike="noStrike">
                          <a:solidFill>
                            <a:srgbClr val="000000"/>
                          </a:solidFill>
                          <a:effectLst/>
                          <a:latin typeface="Verdana" panose="020B0604030504040204" pitchFamily="34" charset="0"/>
                        </a:rPr>
                        <a:t>      14,443   </a:t>
                      </a:r>
                    </a:p>
                  </a:txBody>
                  <a:tcPr marL="7879" marR="7879" marT="7433" marB="0" anchor="b">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r>
              <a:tr h="150783">
                <a:tc>
                  <a:txBody>
                    <a:bodyPr/>
                    <a:lstStyle/>
                    <a:p>
                      <a:pPr algn="l" fontAlgn="b"/>
                      <a:r>
                        <a:rPr lang="hr-HR" sz="800" b="0" i="0" u="none" strike="noStrike">
                          <a:solidFill>
                            <a:srgbClr val="000000"/>
                          </a:solidFill>
                          <a:effectLst/>
                          <a:latin typeface="Verdana" panose="020B0604030504040204" pitchFamily="34" charset="0"/>
                        </a:rPr>
                        <a:t>ES</a:t>
                      </a:r>
                    </a:p>
                  </a:txBody>
                  <a:tcPr marL="7879" marR="7879" marT="7433" marB="0" anchor="b">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1,858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12,201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432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10,084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542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1" i="0" u="none" strike="noStrike">
                          <a:solidFill>
                            <a:srgbClr val="000000"/>
                          </a:solidFill>
                          <a:effectLst/>
                          <a:latin typeface="Verdana" panose="020B0604030504040204" pitchFamily="34" charset="0"/>
                        </a:rPr>
                        <a:t>      25,116   </a:t>
                      </a:r>
                    </a:p>
                  </a:txBody>
                  <a:tcPr marL="7879" marR="7879" marT="7433" marB="0" anchor="b">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r>
              <a:tr h="150783">
                <a:tc>
                  <a:txBody>
                    <a:bodyPr/>
                    <a:lstStyle/>
                    <a:p>
                      <a:pPr algn="l" fontAlgn="b"/>
                      <a:r>
                        <a:rPr lang="hr-HR" sz="800" b="0" i="0" u="none" strike="noStrike">
                          <a:solidFill>
                            <a:srgbClr val="000000"/>
                          </a:solidFill>
                          <a:effectLst/>
                          <a:latin typeface="Verdana" panose="020B0604030504040204" pitchFamily="34" charset="0"/>
                        </a:rPr>
                        <a:t>FR</a:t>
                      </a:r>
                    </a:p>
                  </a:txBody>
                  <a:tcPr marL="7879" marR="7879" marT="7433" marB="0" anchor="b">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dirty="0">
                          <a:solidFill>
                            <a:srgbClr val="000000"/>
                          </a:solidFill>
                          <a:effectLst/>
                          <a:latin typeface="Verdana" panose="020B0604030504040204" pitchFamily="34" charset="0"/>
                        </a:rPr>
                        <a:t>       3,147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3,927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395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5,862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956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1" i="0" u="none" strike="noStrike">
                          <a:solidFill>
                            <a:srgbClr val="000000"/>
                          </a:solidFill>
                          <a:effectLst/>
                          <a:latin typeface="Verdana" panose="020B0604030504040204" pitchFamily="34" charset="0"/>
                        </a:rPr>
                        <a:t>      14,288   </a:t>
                      </a:r>
                    </a:p>
                  </a:txBody>
                  <a:tcPr marL="7879" marR="7879" marT="7433" marB="0" anchor="b">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r>
              <a:tr h="612461">
                <a:tc>
                  <a:txBody>
                    <a:bodyPr/>
                    <a:lstStyle/>
                    <a:p>
                      <a:pPr algn="l" fontAlgn="b"/>
                      <a:r>
                        <a:rPr lang="hr-HR" sz="2000" b="1" i="0" u="none" strike="noStrike" dirty="0">
                          <a:solidFill>
                            <a:srgbClr val="FF0000"/>
                          </a:solidFill>
                          <a:effectLst/>
                          <a:latin typeface="Verdana" panose="020B0604030504040204" pitchFamily="34" charset="0"/>
                        </a:rPr>
                        <a:t>HR</a:t>
                      </a:r>
                    </a:p>
                  </a:txBody>
                  <a:tcPr marL="7879" marR="7879" marT="7433" marB="0" anchor="b">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2000" b="1" i="0" u="none" strike="noStrike" dirty="0">
                          <a:solidFill>
                            <a:srgbClr val="FF0000"/>
                          </a:solidFill>
                          <a:effectLst/>
                          <a:latin typeface="Verdana" panose="020B0604030504040204" pitchFamily="34" charset="0"/>
                        </a:rPr>
                        <a:t>       2,676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2000" b="1" i="0" u="none" strike="noStrike" dirty="0">
                          <a:solidFill>
                            <a:srgbClr val="FF0000"/>
                          </a:solidFill>
                          <a:effectLst/>
                          <a:latin typeface="Verdana" panose="020B0604030504040204" pitchFamily="34" charset="0"/>
                        </a:rPr>
                        <a:t>       5,225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2000" b="1" i="0" u="none" strike="noStrike" dirty="0">
                          <a:solidFill>
                            <a:srgbClr val="FF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2000" b="1" i="0" u="none" strike="noStrike" dirty="0">
                          <a:solidFill>
                            <a:srgbClr val="FF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2000" b="1" i="0" u="none" strike="noStrike" dirty="0">
                          <a:solidFill>
                            <a:srgbClr val="FF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2000" b="1" i="0" u="none" strike="noStrike" dirty="0">
                          <a:solidFill>
                            <a:srgbClr val="FF0000"/>
                          </a:solidFill>
                          <a:effectLst/>
                          <a:latin typeface="Verdana" panose="020B0604030504040204" pitchFamily="34" charset="0"/>
                        </a:rPr>
                        <a:t>          128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2000" b="1" i="0" u="none" strike="noStrike" dirty="0">
                          <a:solidFill>
                            <a:srgbClr val="FF0000"/>
                          </a:solidFill>
                          <a:effectLst/>
                          <a:latin typeface="Verdana" panose="020B0604030504040204" pitchFamily="34" charset="0"/>
                        </a:rPr>
                        <a:t>        8,029   </a:t>
                      </a:r>
                    </a:p>
                  </a:txBody>
                  <a:tcPr marL="7879" marR="7879" marT="7433" marB="0" anchor="b">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r>
              <a:tr h="150783">
                <a:tc>
                  <a:txBody>
                    <a:bodyPr/>
                    <a:lstStyle/>
                    <a:p>
                      <a:pPr algn="l" fontAlgn="b"/>
                      <a:r>
                        <a:rPr lang="hr-HR" sz="800" b="0" i="0" u="none" strike="noStrike">
                          <a:solidFill>
                            <a:srgbClr val="000000"/>
                          </a:solidFill>
                          <a:effectLst/>
                          <a:latin typeface="Verdana" panose="020B0604030504040204" pitchFamily="34" charset="0"/>
                        </a:rPr>
                        <a:t>IT</a:t>
                      </a:r>
                    </a:p>
                  </a:txBody>
                  <a:tcPr marL="7879" marR="7879" marT="7433" marB="0" anchor="b">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dirty="0">
                          <a:solidFill>
                            <a:srgbClr val="000000"/>
                          </a:solidFill>
                          <a:effectLst/>
                          <a:latin typeface="Verdana" panose="020B0604030504040204" pitchFamily="34" charset="0"/>
                        </a:rPr>
                        <a:t>     20,333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1,004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dirty="0">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dirty="0">
                          <a:solidFill>
                            <a:srgbClr val="000000"/>
                          </a:solidFill>
                          <a:effectLst/>
                          <a:latin typeface="Verdana" panose="020B0604030504040204" pitchFamily="34" charset="0"/>
                        </a:rPr>
                        <a:t>       7,006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dirty="0">
                          <a:solidFill>
                            <a:srgbClr val="000000"/>
                          </a:solidFill>
                          <a:effectLst/>
                          <a:latin typeface="Verdana" panose="020B0604030504040204" pitchFamily="34" charset="0"/>
                        </a:rPr>
                        <a:t>          998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1" i="0" u="none" strike="noStrike" dirty="0">
                          <a:solidFill>
                            <a:srgbClr val="000000"/>
                          </a:solidFill>
                          <a:effectLst/>
                          <a:latin typeface="Verdana" panose="020B0604030504040204" pitchFamily="34" charset="0"/>
                        </a:rPr>
                        <a:t>      29,341   </a:t>
                      </a:r>
                    </a:p>
                  </a:txBody>
                  <a:tcPr marL="7879" marR="7879" marT="7433" marB="0" anchor="b">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r>
              <a:tr h="150783">
                <a:tc>
                  <a:txBody>
                    <a:bodyPr/>
                    <a:lstStyle/>
                    <a:p>
                      <a:pPr algn="l" fontAlgn="b"/>
                      <a:r>
                        <a:rPr lang="hr-HR" sz="800" b="0" i="0" u="none" strike="noStrike">
                          <a:solidFill>
                            <a:srgbClr val="000000"/>
                          </a:solidFill>
                          <a:effectLst/>
                          <a:latin typeface="Verdana" panose="020B0604030504040204" pitchFamily="34" charset="0"/>
                        </a:rPr>
                        <a:t>CY</a:t>
                      </a:r>
                    </a:p>
                  </a:txBody>
                  <a:tcPr marL="7879" marR="7879" marT="7433" marB="0" anchor="b">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dirty="0">
                          <a:solidFill>
                            <a:srgbClr val="000000"/>
                          </a:solidFill>
                          <a:effectLst/>
                          <a:latin typeface="Verdana" panose="020B0604030504040204" pitchFamily="34" charset="0"/>
                        </a:rPr>
                        <a:t>          286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388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29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1" i="0" u="none" strike="noStrike">
                          <a:solidFill>
                            <a:srgbClr val="000000"/>
                          </a:solidFill>
                          <a:effectLst/>
                          <a:latin typeface="Verdana" panose="020B0604030504040204" pitchFamily="34" charset="0"/>
                        </a:rPr>
                        <a:t>            703   </a:t>
                      </a:r>
                    </a:p>
                  </a:txBody>
                  <a:tcPr marL="7879" marR="7879" marT="7433" marB="0" anchor="b">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r>
              <a:tr h="150783">
                <a:tc>
                  <a:txBody>
                    <a:bodyPr/>
                    <a:lstStyle/>
                    <a:p>
                      <a:pPr algn="l" fontAlgn="b"/>
                      <a:r>
                        <a:rPr lang="hr-HR" sz="800" b="0" i="0" u="none" strike="noStrike">
                          <a:solidFill>
                            <a:srgbClr val="000000"/>
                          </a:solidFill>
                          <a:effectLst/>
                          <a:latin typeface="Verdana" panose="020B0604030504040204" pitchFamily="34" charset="0"/>
                        </a:rPr>
                        <a:t>LV</a:t>
                      </a:r>
                    </a:p>
                  </a:txBody>
                  <a:tcPr marL="7879" marR="7879" marT="7433" marB="0" anchor="b">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1,412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2,742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82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1" i="0" u="none" strike="noStrike">
                          <a:solidFill>
                            <a:srgbClr val="000000"/>
                          </a:solidFill>
                          <a:effectLst/>
                          <a:latin typeface="Verdana" panose="020B0604030504040204" pitchFamily="34" charset="0"/>
                        </a:rPr>
                        <a:t>        4,236   </a:t>
                      </a:r>
                    </a:p>
                  </a:txBody>
                  <a:tcPr marL="7879" marR="7879" marT="7433" marB="0" anchor="b">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r>
              <a:tr h="150783">
                <a:tc>
                  <a:txBody>
                    <a:bodyPr/>
                    <a:lstStyle/>
                    <a:p>
                      <a:pPr algn="l" fontAlgn="b"/>
                      <a:r>
                        <a:rPr lang="hr-HR" sz="800" b="0" i="0" u="none" strike="noStrike">
                          <a:solidFill>
                            <a:srgbClr val="000000"/>
                          </a:solidFill>
                          <a:effectLst/>
                          <a:latin typeface="Verdana" panose="020B0604030504040204" pitchFamily="34" charset="0"/>
                        </a:rPr>
                        <a:t>LT</a:t>
                      </a:r>
                    </a:p>
                  </a:txBody>
                  <a:tcPr marL="7879" marR="7879" marT="7433" marB="0" anchor="b">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2,145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4,189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100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1" i="0" u="none" strike="noStrike">
                          <a:solidFill>
                            <a:srgbClr val="000000"/>
                          </a:solidFill>
                          <a:effectLst/>
                          <a:latin typeface="Verdana" panose="020B0604030504040204" pitchFamily="34" charset="0"/>
                        </a:rPr>
                        <a:t>        6,434   </a:t>
                      </a:r>
                    </a:p>
                  </a:txBody>
                  <a:tcPr marL="7879" marR="7879" marT="7433" marB="0" anchor="b">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r>
              <a:tr h="150783">
                <a:tc>
                  <a:txBody>
                    <a:bodyPr/>
                    <a:lstStyle/>
                    <a:p>
                      <a:pPr algn="l" fontAlgn="b"/>
                      <a:r>
                        <a:rPr lang="hr-HR" sz="800" b="0" i="0" u="none" strike="noStrike">
                          <a:solidFill>
                            <a:srgbClr val="000000"/>
                          </a:solidFill>
                          <a:effectLst/>
                          <a:latin typeface="Verdana" panose="020B0604030504040204" pitchFamily="34" charset="0"/>
                        </a:rPr>
                        <a:t>LU</a:t>
                      </a:r>
                    </a:p>
                  </a:txBody>
                  <a:tcPr marL="7879" marR="7879" marT="7433" marB="0" anchor="b">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39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18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1" i="0" u="none" strike="noStrike">
                          <a:solidFill>
                            <a:srgbClr val="000000"/>
                          </a:solidFill>
                          <a:effectLst/>
                          <a:latin typeface="Verdana" panose="020B0604030504040204" pitchFamily="34" charset="0"/>
                        </a:rPr>
                        <a:t>              57   </a:t>
                      </a:r>
                    </a:p>
                  </a:txBody>
                  <a:tcPr marL="7879" marR="7879" marT="7433" marB="0" anchor="b">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r>
              <a:tr h="150783">
                <a:tc>
                  <a:txBody>
                    <a:bodyPr/>
                    <a:lstStyle/>
                    <a:p>
                      <a:pPr algn="l" fontAlgn="b"/>
                      <a:r>
                        <a:rPr lang="hr-HR" sz="800" b="0" i="0" u="none" strike="noStrike">
                          <a:solidFill>
                            <a:srgbClr val="000000"/>
                          </a:solidFill>
                          <a:effectLst/>
                          <a:latin typeface="Verdana" panose="020B0604030504040204" pitchFamily="34" charset="0"/>
                        </a:rPr>
                        <a:t>HU</a:t>
                      </a:r>
                    </a:p>
                  </a:txBody>
                  <a:tcPr marL="7879" marR="7879" marT="7433" marB="0" anchor="b">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6,313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13,452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416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318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1" i="0" u="none" strike="noStrike">
                          <a:solidFill>
                            <a:srgbClr val="000000"/>
                          </a:solidFill>
                          <a:effectLst/>
                          <a:latin typeface="Verdana" panose="020B0604030504040204" pitchFamily="34" charset="0"/>
                        </a:rPr>
                        <a:t>      20,498   </a:t>
                      </a:r>
                    </a:p>
                  </a:txBody>
                  <a:tcPr marL="7879" marR="7879" marT="7433" marB="0" anchor="b">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r>
              <a:tr h="150783">
                <a:tc>
                  <a:txBody>
                    <a:bodyPr/>
                    <a:lstStyle/>
                    <a:p>
                      <a:pPr algn="l" fontAlgn="b"/>
                      <a:r>
                        <a:rPr lang="hr-HR" sz="800" b="0" i="0" u="none" strike="noStrike">
                          <a:solidFill>
                            <a:srgbClr val="000000"/>
                          </a:solidFill>
                          <a:effectLst/>
                          <a:latin typeface="Verdana" panose="020B0604030504040204" pitchFamily="34" charset="0"/>
                        </a:rPr>
                        <a:t>MT</a:t>
                      </a:r>
                    </a:p>
                  </a:txBody>
                  <a:tcPr marL="7879" marR="7879" marT="7433" marB="0" anchor="b">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228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441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15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1" i="0" u="none" strike="noStrike">
                          <a:solidFill>
                            <a:srgbClr val="000000"/>
                          </a:solidFill>
                          <a:effectLst/>
                          <a:latin typeface="Verdana" panose="020B0604030504040204" pitchFamily="34" charset="0"/>
                        </a:rPr>
                        <a:t>            684   </a:t>
                      </a:r>
                    </a:p>
                  </a:txBody>
                  <a:tcPr marL="7879" marR="7879" marT="7433" marB="0" anchor="b">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r>
              <a:tr h="150783">
                <a:tc>
                  <a:txBody>
                    <a:bodyPr/>
                    <a:lstStyle/>
                    <a:p>
                      <a:pPr algn="l" fontAlgn="b"/>
                      <a:r>
                        <a:rPr lang="hr-HR" sz="800" b="0" i="0" u="none" strike="noStrike">
                          <a:solidFill>
                            <a:srgbClr val="000000"/>
                          </a:solidFill>
                          <a:effectLst/>
                          <a:latin typeface="Verdana" panose="020B0604030504040204" pitchFamily="34" charset="0"/>
                        </a:rPr>
                        <a:t>NL</a:t>
                      </a:r>
                    </a:p>
                  </a:txBody>
                  <a:tcPr marL="7879" marR="7879" marT="7433" marB="0" anchor="b">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908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342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1" i="0" u="none" strike="noStrike">
                          <a:solidFill>
                            <a:srgbClr val="000000"/>
                          </a:solidFill>
                          <a:effectLst/>
                          <a:latin typeface="Verdana" panose="020B0604030504040204" pitchFamily="34" charset="0"/>
                        </a:rPr>
                        <a:t>        1,250   </a:t>
                      </a:r>
                    </a:p>
                  </a:txBody>
                  <a:tcPr marL="7879" marR="7879" marT="7433" marB="0" anchor="b">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r>
              <a:tr h="150783">
                <a:tc>
                  <a:txBody>
                    <a:bodyPr/>
                    <a:lstStyle/>
                    <a:p>
                      <a:pPr algn="l" fontAlgn="b"/>
                      <a:r>
                        <a:rPr lang="hr-HR" sz="800" b="0" i="0" u="none" strike="noStrike">
                          <a:solidFill>
                            <a:srgbClr val="000000"/>
                          </a:solidFill>
                          <a:effectLst/>
                          <a:latin typeface="Verdana" panose="020B0604030504040204" pitchFamily="34" charset="0"/>
                        </a:rPr>
                        <a:t>AT</a:t>
                      </a:r>
                    </a:p>
                  </a:txBody>
                  <a:tcPr marL="7879" marR="7879" marT="7433" marB="0" anchor="b">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66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823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226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1" i="0" u="none" strike="noStrike">
                          <a:solidFill>
                            <a:srgbClr val="000000"/>
                          </a:solidFill>
                          <a:effectLst/>
                          <a:latin typeface="Verdana" panose="020B0604030504040204" pitchFamily="34" charset="0"/>
                        </a:rPr>
                        <a:t>        1,114   </a:t>
                      </a:r>
                    </a:p>
                  </a:txBody>
                  <a:tcPr marL="7879" marR="7879" marT="7433" marB="0" anchor="b">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r>
              <a:tr h="150783">
                <a:tc>
                  <a:txBody>
                    <a:bodyPr/>
                    <a:lstStyle/>
                    <a:p>
                      <a:pPr algn="l" fontAlgn="b"/>
                      <a:r>
                        <a:rPr lang="hr-HR" sz="800" b="0" i="0" u="none" strike="noStrike">
                          <a:solidFill>
                            <a:srgbClr val="000000"/>
                          </a:solidFill>
                          <a:effectLst/>
                          <a:latin typeface="Verdana" panose="020B0604030504040204" pitchFamily="34" charset="0"/>
                        </a:rPr>
                        <a:t>PL</a:t>
                      </a:r>
                    </a:p>
                  </a:txBody>
                  <a:tcPr marL="7879" marR="7879" marT="7433" marB="0" anchor="b">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24,274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45,917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2,017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615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1" i="0" u="none" strike="noStrike">
                          <a:solidFill>
                            <a:srgbClr val="000000"/>
                          </a:solidFill>
                          <a:effectLst/>
                          <a:latin typeface="Verdana" panose="020B0604030504040204" pitchFamily="34" charset="0"/>
                        </a:rPr>
                        <a:t>      72,823   </a:t>
                      </a:r>
                    </a:p>
                  </a:txBody>
                  <a:tcPr marL="7879" marR="7879" marT="7433" marB="0" anchor="b">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r>
              <a:tr h="150783">
                <a:tc>
                  <a:txBody>
                    <a:bodyPr/>
                    <a:lstStyle/>
                    <a:p>
                      <a:pPr algn="l" fontAlgn="b"/>
                      <a:r>
                        <a:rPr lang="hr-HR" sz="800" b="0" i="0" u="none" strike="noStrike">
                          <a:solidFill>
                            <a:srgbClr val="000000"/>
                          </a:solidFill>
                          <a:effectLst/>
                          <a:latin typeface="Verdana" panose="020B0604030504040204" pitchFamily="34" charset="0"/>
                        </a:rPr>
                        <a:t>PT</a:t>
                      </a:r>
                    </a:p>
                  </a:txBody>
                  <a:tcPr marL="7879" marR="7879" marT="7433" marB="0" anchor="b">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3,000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15,008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232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103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1,148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108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1" i="0" u="none" strike="noStrike">
                          <a:solidFill>
                            <a:srgbClr val="000000"/>
                          </a:solidFill>
                          <a:effectLst/>
                          <a:latin typeface="Verdana" panose="020B0604030504040204" pitchFamily="34" charset="0"/>
                        </a:rPr>
                        <a:t>      19,599   </a:t>
                      </a:r>
                    </a:p>
                  </a:txBody>
                  <a:tcPr marL="7879" marR="7879" marT="7433" marB="0" anchor="b">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r>
              <a:tr h="150783">
                <a:tc>
                  <a:txBody>
                    <a:bodyPr/>
                    <a:lstStyle/>
                    <a:p>
                      <a:pPr algn="l" fontAlgn="b"/>
                      <a:r>
                        <a:rPr lang="hr-HR" sz="800" b="0" i="0" u="none" strike="noStrike">
                          <a:solidFill>
                            <a:srgbClr val="000000"/>
                          </a:solidFill>
                          <a:effectLst/>
                          <a:latin typeface="Verdana" panose="020B0604030504040204" pitchFamily="34" charset="0"/>
                        </a:rPr>
                        <a:t>RO</a:t>
                      </a:r>
                    </a:p>
                  </a:txBody>
                  <a:tcPr marL="7879" marR="7879" marT="7433" marB="0" anchor="b">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7,251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13,773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405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397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1" i="0" u="none" strike="noStrike">
                          <a:solidFill>
                            <a:srgbClr val="000000"/>
                          </a:solidFill>
                          <a:effectLst/>
                          <a:latin typeface="Verdana" panose="020B0604030504040204" pitchFamily="34" charset="0"/>
                        </a:rPr>
                        <a:t>      21,826   </a:t>
                      </a:r>
                    </a:p>
                  </a:txBody>
                  <a:tcPr marL="7879" marR="7879" marT="7433" marB="0" anchor="b">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r>
              <a:tr h="150783">
                <a:tc>
                  <a:txBody>
                    <a:bodyPr/>
                    <a:lstStyle/>
                    <a:p>
                      <a:pPr algn="l" fontAlgn="b"/>
                      <a:r>
                        <a:rPr lang="hr-HR" sz="800" b="0" i="0" u="none" strike="noStrike">
                          <a:solidFill>
                            <a:srgbClr val="000000"/>
                          </a:solidFill>
                          <a:effectLst/>
                          <a:latin typeface="Verdana" panose="020B0604030504040204" pitchFamily="34" charset="0"/>
                        </a:rPr>
                        <a:t>SI</a:t>
                      </a:r>
                    </a:p>
                  </a:txBody>
                  <a:tcPr marL="7879" marR="7879" marT="7433" marB="0" anchor="b">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939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1,134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763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55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1" i="0" u="none" strike="noStrike">
                          <a:solidFill>
                            <a:srgbClr val="000000"/>
                          </a:solidFill>
                          <a:effectLst/>
                          <a:latin typeface="Verdana" panose="020B0604030504040204" pitchFamily="34" charset="0"/>
                        </a:rPr>
                        <a:t>        2,891   </a:t>
                      </a:r>
                    </a:p>
                  </a:txBody>
                  <a:tcPr marL="7879" marR="7879" marT="7433" marB="0" anchor="b">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r>
              <a:tr h="150783">
                <a:tc>
                  <a:txBody>
                    <a:bodyPr/>
                    <a:lstStyle/>
                    <a:p>
                      <a:pPr algn="l" fontAlgn="b"/>
                      <a:r>
                        <a:rPr lang="hr-HR" sz="800" b="0" i="0" u="none" strike="noStrike">
                          <a:solidFill>
                            <a:srgbClr val="000000"/>
                          </a:solidFill>
                          <a:effectLst/>
                          <a:latin typeface="Verdana" panose="020B0604030504040204" pitchFamily="34" charset="0"/>
                        </a:rPr>
                        <a:t>SK</a:t>
                      </a:r>
                    </a:p>
                  </a:txBody>
                  <a:tcPr marL="7879" marR="7879" marT="7433" marB="0" anchor="b">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4,361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8,489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40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196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1" i="0" u="none" strike="noStrike">
                          <a:solidFill>
                            <a:srgbClr val="000000"/>
                          </a:solidFill>
                          <a:effectLst/>
                          <a:latin typeface="Verdana" panose="020B0604030504040204" pitchFamily="34" charset="0"/>
                        </a:rPr>
                        <a:t>      13,086   </a:t>
                      </a:r>
                    </a:p>
                  </a:txBody>
                  <a:tcPr marL="7879" marR="7879" marT="7433" marB="0" anchor="b">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r>
              <a:tr h="150783">
                <a:tc>
                  <a:txBody>
                    <a:bodyPr/>
                    <a:lstStyle/>
                    <a:p>
                      <a:pPr algn="l" fontAlgn="b"/>
                      <a:r>
                        <a:rPr lang="hr-HR" sz="800" b="0" i="0" u="none" strike="noStrike">
                          <a:solidFill>
                            <a:srgbClr val="000000"/>
                          </a:solidFill>
                          <a:effectLst/>
                          <a:latin typeface="Verdana" panose="020B0604030504040204" pitchFamily="34" charset="0"/>
                        </a:rPr>
                        <a:t>FI</a:t>
                      </a:r>
                    </a:p>
                  </a:txBody>
                  <a:tcPr marL="7879" marR="7879" marT="7433" marB="0" anchor="b">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272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911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142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1" i="0" u="none" strike="noStrike">
                          <a:solidFill>
                            <a:srgbClr val="000000"/>
                          </a:solidFill>
                          <a:effectLst/>
                          <a:latin typeface="Verdana" panose="020B0604030504040204" pitchFamily="34" charset="0"/>
                        </a:rPr>
                        <a:t>        1,325   </a:t>
                      </a:r>
                    </a:p>
                  </a:txBody>
                  <a:tcPr marL="7879" marR="7879" marT="7433" marB="0" anchor="b">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r>
              <a:tr h="150783">
                <a:tc>
                  <a:txBody>
                    <a:bodyPr/>
                    <a:lstStyle/>
                    <a:p>
                      <a:pPr algn="l" fontAlgn="b"/>
                      <a:r>
                        <a:rPr lang="hr-HR" sz="800" b="0" i="0" u="none" strike="noStrike">
                          <a:solidFill>
                            <a:srgbClr val="000000"/>
                          </a:solidFill>
                          <a:effectLst/>
                          <a:latin typeface="Verdana" panose="020B0604030504040204" pitchFamily="34" charset="0"/>
                        </a:rPr>
                        <a:t>SE</a:t>
                      </a:r>
                    </a:p>
                  </a:txBody>
                  <a:tcPr marL="7879" marR="7879" marT="7433" marB="0" anchor="b">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184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1,355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0" u="none" strike="noStrike">
                          <a:solidFill>
                            <a:srgbClr val="000000"/>
                          </a:solidFill>
                          <a:effectLst/>
                          <a:latin typeface="Verdana" panose="020B0604030504040204" pitchFamily="34" charset="0"/>
                        </a:rPr>
                        <a:t>          300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1" i="0" u="none" strike="noStrike">
                          <a:solidFill>
                            <a:srgbClr val="000000"/>
                          </a:solidFill>
                          <a:effectLst/>
                          <a:latin typeface="Verdana" panose="020B0604030504040204" pitchFamily="34" charset="0"/>
                        </a:rPr>
                        <a:t>        1,840   </a:t>
                      </a:r>
                    </a:p>
                  </a:txBody>
                  <a:tcPr marL="7879" marR="7879" marT="7433" marB="0" anchor="b">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r>
              <a:tr h="150783">
                <a:tc>
                  <a:txBody>
                    <a:bodyPr/>
                    <a:lstStyle/>
                    <a:p>
                      <a:pPr algn="l" fontAlgn="b"/>
                      <a:r>
                        <a:rPr lang="hr-HR" sz="800" b="0" i="0" u="none" strike="noStrike">
                          <a:solidFill>
                            <a:srgbClr val="000000"/>
                          </a:solidFill>
                          <a:effectLst/>
                          <a:latin typeface="Verdana" panose="020B0604030504040204" pitchFamily="34" charset="0"/>
                        </a:rPr>
                        <a:t>UK</a:t>
                      </a:r>
                    </a:p>
                  </a:txBody>
                  <a:tcPr marL="7879" marR="7879" marT="7433" marB="0" anchor="b">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2,126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2,335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5,144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0" i="0" u="none" strike="noStrike">
                          <a:solidFill>
                            <a:srgbClr val="000000"/>
                          </a:solidFill>
                          <a:effectLst/>
                          <a:latin typeface="Verdana" panose="020B0604030504040204" pitchFamily="34" charset="0"/>
                        </a:rPr>
                        <a:t>          760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c>
                  <a:txBody>
                    <a:bodyPr/>
                    <a:lstStyle/>
                    <a:p>
                      <a:pPr algn="l" fontAlgn="b"/>
                      <a:r>
                        <a:rPr lang="hr-HR" sz="800" b="1" i="0" u="none" strike="noStrike">
                          <a:solidFill>
                            <a:srgbClr val="000000"/>
                          </a:solidFill>
                          <a:effectLst/>
                          <a:latin typeface="Verdana" panose="020B0604030504040204" pitchFamily="34" charset="0"/>
                        </a:rPr>
                        <a:t>      10,364   </a:t>
                      </a:r>
                    </a:p>
                  </a:txBody>
                  <a:tcPr marL="7879" marR="7879" marT="7433" marB="0" anchor="b">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solidFill>
                      <a:srgbClr val="DAEEF3"/>
                    </a:solidFill>
                  </a:tcPr>
                </a:tc>
              </a:tr>
              <a:tr h="145567">
                <a:tc>
                  <a:txBody>
                    <a:bodyPr/>
                    <a:lstStyle/>
                    <a:p>
                      <a:pPr algn="l" fontAlgn="b"/>
                      <a:r>
                        <a:rPr lang="hr-HR" sz="700" b="0" i="1" u="none" strike="noStrike" dirty="0" smtClean="0">
                          <a:solidFill>
                            <a:srgbClr val="000000"/>
                          </a:solidFill>
                          <a:effectLst/>
                          <a:latin typeface="Verdana" panose="020B0604030504040204" pitchFamily="34" charset="0"/>
                        </a:rPr>
                        <a:t>Inter. </a:t>
                      </a:r>
                      <a:r>
                        <a:rPr lang="hr-HR" sz="700" b="0" i="1" u="none" strike="noStrike" dirty="0" err="1" smtClean="0">
                          <a:solidFill>
                            <a:srgbClr val="000000"/>
                          </a:solidFill>
                          <a:effectLst/>
                          <a:latin typeface="Verdana" panose="020B0604030504040204" pitchFamily="34" charset="0"/>
                        </a:rPr>
                        <a:t>cooperation</a:t>
                      </a:r>
                      <a:endParaRPr lang="hr-HR" sz="700" b="0" i="1" u="none" strike="noStrike" dirty="0">
                        <a:solidFill>
                          <a:srgbClr val="000000"/>
                        </a:solidFill>
                        <a:effectLst/>
                        <a:latin typeface="Verdana" panose="020B0604030504040204" pitchFamily="34" charset="0"/>
                      </a:endParaRPr>
                    </a:p>
                  </a:txBody>
                  <a:tcPr marL="7879" marR="7879" marT="7433" marB="0" anchor="b">
                    <a:lnL w="6350" cap="flat" cmpd="sng" algn="ctr">
                      <a:solidFill>
                        <a:srgbClr val="92CDDC"/>
                      </a:solidFill>
                      <a:prstDash val="solid"/>
                      <a:round/>
                      <a:headEnd type="none" w="med" len="med"/>
                      <a:tailEnd type="none" w="med" len="med"/>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endParaRPr lang="hr-HR" sz="800" b="1" i="0" u="none" strike="noStrike">
                        <a:solidFill>
                          <a:srgbClr val="000000"/>
                        </a:solidFill>
                        <a:effectLst/>
                        <a:latin typeface="Verdana" panose="020B0604030504040204" pitchFamily="34" charset="0"/>
                      </a:endParaRP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endParaRPr lang="hr-HR" sz="800" b="1" i="0" u="none" strike="noStrike">
                        <a:solidFill>
                          <a:srgbClr val="000000"/>
                        </a:solidFill>
                        <a:effectLst/>
                        <a:latin typeface="Verdana" panose="020B0604030504040204" pitchFamily="34" charset="0"/>
                      </a:endParaRP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endParaRPr lang="hr-HR" sz="800" b="1" i="0" u="none" strike="noStrike">
                        <a:solidFill>
                          <a:srgbClr val="000000"/>
                        </a:solidFill>
                        <a:effectLst/>
                        <a:latin typeface="Verdana" panose="020B0604030504040204" pitchFamily="34" charset="0"/>
                      </a:endParaRP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endParaRPr lang="hr-HR" sz="800" b="1" i="0" u="none" strike="noStrike">
                        <a:solidFill>
                          <a:srgbClr val="000000"/>
                        </a:solidFill>
                        <a:effectLst/>
                        <a:latin typeface="Verdana" panose="020B0604030504040204" pitchFamily="34" charset="0"/>
                      </a:endParaRP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endParaRPr lang="hr-HR" sz="800" b="1" i="0" u="none" strike="noStrike">
                        <a:solidFill>
                          <a:srgbClr val="000000"/>
                        </a:solidFill>
                        <a:effectLst/>
                        <a:latin typeface="Verdana" panose="020B0604030504040204" pitchFamily="34" charset="0"/>
                      </a:endParaRP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0" i="1" u="none" strike="noStrike">
                          <a:solidFill>
                            <a:srgbClr val="000000"/>
                          </a:solidFill>
                          <a:effectLst/>
                          <a:latin typeface="Verdana" panose="020B0604030504040204" pitchFamily="34" charset="0"/>
                        </a:rPr>
                        <a:t>         500   </a:t>
                      </a:r>
                    </a:p>
                  </a:txBody>
                  <a:tcPr marL="7879" marR="7879" marT="7433" marB="0" anchor="b">
                    <a:lnL>
                      <a:noFill/>
                    </a:lnL>
                    <a:lnR>
                      <a:noFill/>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c>
                  <a:txBody>
                    <a:bodyPr/>
                    <a:lstStyle/>
                    <a:p>
                      <a:pPr algn="l" fontAlgn="b"/>
                      <a:r>
                        <a:rPr lang="hr-HR" sz="800" b="1" i="1" u="none" strike="noStrike">
                          <a:solidFill>
                            <a:srgbClr val="000000"/>
                          </a:solidFill>
                          <a:effectLst/>
                          <a:latin typeface="Verdana" panose="020B0604030504040204" pitchFamily="34" charset="0"/>
                        </a:rPr>
                        <a:t>           500   </a:t>
                      </a:r>
                    </a:p>
                  </a:txBody>
                  <a:tcPr marL="7879" marR="7879" marT="7433" marB="0" anchor="b">
                    <a:lnL>
                      <a:noFill/>
                    </a:lnL>
                    <a:lnR w="6350" cap="flat" cmpd="sng" algn="ctr">
                      <a:solidFill>
                        <a:srgbClr val="92CDDC"/>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92CDDC"/>
                      </a:solidFill>
                      <a:prstDash val="solid"/>
                      <a:round/>
                      <a:headEnd type="none" w="med" len="med"/>
                      <a:tailEnd type="none" w="med" len="med"/>
                    </a:lnB>
                  </a:tcPr>
                </a:tc>
              </a:tr>
              <a:tr h="150783">
                <a:tc>
                  <a:txBody>
                    <a:bodyPr/>
                    <a:lstStyle/>
                    <a:p>
                      <a:pPr algn="l" fontAlgn="b"/>
                      <a:r>
                        <a:rPr lang="hr-HR" sz="800" b="1" i="0" u="none" strike="noStrike">
                          <a:solidFill>
                            <a:srgbClr val="000000"/>
                          </a:solidFill>
                          <a:effectLst/>
                          <a:latin typeface="Verdana" panose="020B0604030504040204" pitchFamily="34" charset="0"/>
                        </a:rPr>
                        <a:t>Total</a:t>
                      </a:r>
                    </a:p>
                  </a:txBody>
                  <a:tcPr marL="7879" marR="7879" marT="7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hr-HR" sz="800" b="1" i="0" u="none" strike="noStrike">
                          <a:solidFill>
                            <a:srgbClr val="000000"/>
                          </a:solidFill>
                          <a:effectLst/>
                          <a:latin typeface="Verdana" panose="020B0604030504040204" pitchFamily="34" charset="0"/>
                        </a:rPr>
                        <a:t>      66,362   </a:t>
                      </a:r>
                    </a:p>
                  </a:txBody>
                  <a:tcPr marL="7879" marR="7879" marT="7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hr-HR" sz="800" b="1" i="0" u="none" strike="noStrike">
                          <a:solidFill>
                            <a:srgbClr val="000000"/>
                          </a:solidFill>
                          <a:effectLst/>
                          <a:latin typeface="Verdana" panose="020B0604030504040204" pitchFamily="34" charset="0"/>
                        </a:rPr>
                        <a:t>    164,279   </a:t>
                      </a:r>
                    </a:p>
                  </a:txBody>
                  <a:tcPr marL="7879" marR="7879" marT="7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hr-HR" sz="800" b="1" i="0" u="none" strike="noStrike">
                          <a:solidFill>
                            <a:srgbClr val="000000"/>
                          </a:solidFill>
                          <a:effectLst/>
                          <a:latin typeface="Verdana" panose="020B0604030504040204" pitchFamily="34" charset="0"/>
                        </a:rPr>
                        <a:t>      32,085   </a:t>
                      </a:r>
                    </a:p>
                  </a:txBody>
                  <a:tcPr marL="7879" marR="7879" marT="7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hr-HR" sz="800" b="1" i="0" u="none" strike="noStrike">
                          <a:solidFill>
                            <a:srgbClr val="000000"/>
                          </a:solidFill>
                          <a:effectLst/>
                          <a:latin typeface="Verdana" panose="020B0604030504040204" pitchFamily="34" charset="0"/>
                        </a:rPr>
                        <a:t>        1,387   </a:t>
                      </a:r>
                    </a:p>
                  </a:txBody>
                  <a:tcPr marL="7879" marR="7879" marT="7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hr-HR" sz="800" b="1" i="0" u="none" strike="noStrike" dirty="0">
                          <a:solidFill>
                            <a:srgbClr val="000000"/>
                          </a:solidFill>
                          <a:effectLst/>
                          <a:latin typeface="Verdana" panose="020B0604030504040204" pitchFamily="34" charset="0"/>
                        </a:rPr>
                        <a:t>      49,271   </a:t>
                      </a:r>
                    </a:p>
                  </a:txBody>
                  <a:tcPr marL="7879" marR="7879" marT="7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hr-HR" sz="800" b="1" i="0" u="none" strike="noStrike">
                          <a:solidFill>
                            <a:srgbClr val="000000"/>
                          </a:solidFill>
                          <a:effectLst/>
                          <a:latin typeface="Verdana" panose="020B0604030504040204" pitchFamily="34" charset="0"/>
                        </a:rPr>
                        <a:t>        8,948   </a:t>
                      </a:r>
                    </a:p>
                  </a:txBody>
                  <a:tcPr marL="7879" marR="7879" marT="7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hr-HR" sz="800" b="1" i="0" u="none" strike="noStrike" dirty="0">
                          <a:solidFill>
                            <a:srgbClr val="000000"/>
                          </a:solidFill>
                          <a:effectLst/>
                          <a:latin typeface="Verdana" panose="020B0604030504040204" pitchFamily="34" charset="0"/>
                        </a:rPr>
                        <a:t>    322,332   </a:t>
                      </a:r>
                    </a:p>
                  </a:txBody>
                  <a:tcPr marL="7879" marR="7879" marT="7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2CDD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bl>
          </a:graphicData>
        </a:graphic>
      </p:graphicFrame>
      <p:sp>
        <p:nvSpPr>
          <p:cNvPr id="4" name="Slide Number Placeholder 3"/>
          <p:cNvSpPr>
            <a:spLocks noGrp="1"/>
          </p:cNvSpPr>
          <p:nvPr>
            <p:ph type="sldNum" sz="quarter" idx="11"/>
          </p:nvPr>
        </p:nvSpPr>
        <p:spPr/>
        <p:txBody>
          <a:bodyPr/>
          <a:lstStyle/>
          <a:p>
            <a:pPr>
              <a:defRPr/>
            </a:pPr>
            <a:fld id="{BDC65C8A-39CC-457F-8021-AFF3089761E6}" type="slidenum">
              <a:rPr lang="tr-TR" smtClean="0"/>
              <a:pPr>
                <a:defRPr/>
              </a:pPr>
              <a:t>4</a:t>
            </a:fld>
            <a:endParaRPr lang="tr-TR" dirty="0"/>
          </a:p>
        </p:txBody>
      </p:sp>
      <p:sp>
        <p:nvSpPr>
          <p:cNvPr id="7" name="Title 1"/>
          <p:cNvSpPr txBox="1">
            <a:spLocks/>
          </p:cNvSpPr>
          <p:nvPr/>
        </p:nvSpPr>
        <p:spPr>
          <a:xfrm>
            <a:off x="534432" y="302865"/>
            <a:ext cx="9439339" cy="880607"/>
          </a:xfrm>
          <a:prstGeom prst="rect">
            <a:avLst/>
          </a:prstGeom>
        </p:spPr>
        <p:txBody>
          <a:bodyPr lIns="104287" tIns="52144" rIns="104287" bIns="52144"/>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hr-HR" sz="4100" dirty="0">
                <a:solidFill>
                  <a:schemeClr val="tx2"/>
                </a:solidFill>
              </a:rPr>
              <a:t>Strukturni fondovi – alokacija po zemljama</a:t>
            </a:r>
          </a:p>
        </p:txBody>
      </p:sp>
      <p:sp>
        <p:nvSpPr>
          <p:cNvPr id="9" name="TextBox 8"/>
          <p:cNvSpPr txBox="1"/>
          <p:nvPr/>
        </p:nvSpPr>
        <p:spPr>
          <a:xfrm>
            <a:off x="714892" y="6981248"/>
            <a:ext cx="7827983" cy="351528"/>
          </a:xfrm>
          <a:prstGeom prst="rect">
            <a:avLst/>
          </a:prstGeom>
          <a:noFill/>
        </p:spPr>
        <p:txBody>
          <a:bodyPr wrap="square" lIns="104287" tIns="52144" rIns="104287" bIns="52144" rtlCol="0">
            <a:spAutoFit/>
          </a:bodyPr>
          <a:lstStyle/>
          <a:p>
            <a:r>
              <a:rPr lang="hr-HR" sz="1600">
                <a:solidFill>
                  <a:schemeClr val="tx2">
                    <a:lumMod val="75000"/>
                  </a:schemeClr>
                </a:solidFill>
              </a:rPr>
              <a:t>HR sektor voda </a:t>
            </a:r>
            <a:r>
              <a:rPr lang="hr-HR" sz="1600" dirty="0">
                <a:solidFill>
                  <a:schemeClr val="tx2">
                    <a:lumMod val="75000"/>
                  </a:schemeClr>
                </a:solidFill>
              </a:rPr>
              <a:t>1,147 </a:t>
            </a:r>
            <a:r>
              <a:rPr lang="hr-HR" sz="1600" dirty="0" err="1">
                <a:solidFill>
                  <a:schemeClr val="tx2">
                    <a:lumMod val="75000"/>
                  </a:schemeClr>
                </a:solidFill>
              </a:rPr>
              <a:t>mlrd</a:t>
            </a:r>
            <a:r>
              <a:rPr lang="hr-HR" sz="1600" dirty="0">
                <a:solidFill>
                  <a:schemeClr val="tx2">
                    <a:lumMod val="75000"/>
                  </a:schemeClr>
                </a:solidFill>
              </a:rPr>
              <a:t> EUR ili 8,72 </a:t>
            </a:r>
            <a:r>
              <a:rPr lang="hr-HR" sz="1600" dirty="0" err="1">
                <a:solidFill>
                  <a:schemeClr val="tx2">
                    <a:lumMod val="75000"/>
                  </a:schemeClr>
                </a:solidFill>
              </a:rPr>
              <a:t>mlrd</a:t>
            </a:r>
            <a:r>
              <a:rPr lang="hr-HR" sz="1600" dirty="0">
                <a:solidFill>
                  <a:schemeClr val="tx2">
                    <a:lumMod val="75000"/>
                  </a:schemeClr>
                </a:solidFill>
              </a:rPr>
              <a:t> HRK</a:t>
            </a:r>
          </a:p>
        </p:txBody>
      </p:sp>
    </p:spTree>
    <p:extLst>
      <p:ext uri="{BB962C8B-B14F-4D97-AF65-F5344CB8AC3E}">
        <p14:creationId xmlns:p14="http://schemas.microsoft.com/office/powerpoint/2010/main" val="5253194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791" y="0"/>
            <a:ext cx="10683058" cy="7562850"/>
          </a:xfrm>
          <a:prstGeom prst="rect">
            <a:avLst/>
          </a:prstGeom>
          <a:noFill/>
          <a:ln w="9525">
            <a:noFill/>
            <a:miter lim="800000"/>
            <a:headEnd/>
            <a:tailEnd/>
          </a:ln>
        </p:spPr>
      </p:pic>
      <p:sp>
        <p:nvSpPr>
          <p:cNvPr id="3075" name="Title 1"/>
          <p:cNvSpPr>
            <a:spLocks noGrp="1"/>
          </p:cNvSpPr>
          <p:nvPr>
            <p:ph type="title"/>
          </p:nvPr>
        </p:nvSpPr>
        <p:spPr>
          <a:xfrm>
            <a:off x="567311" y="829097"/>
            <a:ext cx="9201150" cy="957262"/>
          </a:xfrm>
        </p:spPr>
        <p:txBody>
          <a:bodyPr/>
          <a:lstStyle/>
          <a:p>
            <a:pPr eaLnBrk="1" hangingPunct="1"/>
            <a:r>
              <a:rPr lang="hr-HR" sz="4000" dirty="0" smtClean="0"/>
              <a:t>NEPRIHVATLJIVI TROŠKOVI </a:t>
            </a:r>
          </a:p>
        </p:txBody>
      </p:sp>
      <p:sp>
        <p:nvSpPr>
          <p:cNvPr id="3076" name="Content Placeholder 2"/>
          <p:cNvSpPr>
            <a:spLocks noGrp="1"/>
          </p:cNvSpPr>
          <p:nvPr>
            <p:ph idx="1"/>
          </p:nvPr>
        </p:nvSpPr>
        <p:spPr>
          <a:xfrm>
            <a:off x="534989" y="1673200"/>
            <a:ext cx="9417842" cy="5163418"/>
          </a:xfrm>
        </p:spPr>
        <p:txBody>
          <a:bodyPr/>
          <a:lstStyle/>
          <a:p>
            <a:pPr eaLnBrk="1" hangingPunct="1">
              <a:buFont typeface="Wingdings" panose="05000000000000000000" pitchFamily="2" charset="2"/>
              <a:buChar char="§"/>
            </a:pPr>
            <a:r>
              <a:rPr lang="hr-HR" sz="1500" dirty="0" smtClean="0">
                <a:latin typeface="Calibri" panose="020F0502020204030204" pitchFamily="34" charset="0"/>
              </a:rPr>
              <a:t>T</a:t>
            </a:r>
            <a:r>
              <a:rPr lang="vi-VN" sz="1500" dirty="0" smtClean="0">
                <a:latin typeface="Calibri" panose="020F0502020204030204" pitchFamily="34" charset="0"/>
              </a:rPr>
              <a:t>roškovi </a:t>
            </a:r>
            <a:r>
              <a:rPr lang="vi-VN" sz="1500" dirty="0">
                <a:latin typeface="Calibri" panose="020F0502020204030204" pitchFamily="34" charset="0"/>
              </a:rPr>
              <a:t>povezani sa stjecanjem neizgrađenog zemljišta gdje je zemljište kupljeno od strane korisnika prije datuma prihvatljivosti za projekt. </a:t>
            </a:r>
          </a:p>
          <a:p>
            <a:pPr eaLnBrk="1" hangingPunct="1">
              <a:buFont typeface="Wingdings" panose="05000000000000000000" pitchFamily="2" charset="2"/>
              <a:buChar char="§"/>
            </a:pPr>
            <a:r>
              <a:rPr lang="vi-VN" sz="1500" dirty="0" smtClean="0">
                <a:latin typeface="Calibri" panose="020F0502020204030204" pitchFamily="34" charset="0"/>
              </a:rPr>
              <a:t>Ulaganja </a:t>
            </a:r>
            <a:r>
              <a:rPr lang="vi-VN" sz="1500" dirty="0">
                <a:latin typeface="Calibri" panose="020F0502020204030204" pitchFamily="34" charset="0"/>
              </a:rPr>
              <a:t>u kapital ili kreditna ulaganja, jamstveni fondovi</a:t>
            </a:r>
          </a:p>
          <a:p>
            <a:pPr eaLnBrk="1" hangingPunct="1">
              <a:buFont typeface="Wingdings" panose="05000000000000000000" pitchFamily="2" charset="2"/>
              <a:buChar char="§"/>
            </a:pPr>
            <a:r>
              <a:rPr lang="vi-VN" sz="1500" dirty="0" smtClean="0">
                <a:latin typeface="Calibri" panose="020F0502020204030204" pitchFamily="34" charset="0"/>
              </a:rPr>
              <a:t>PDV </a:t>
            </a:r>
            <a:r>
              <a:rPr lang="vi-VN" sz="1500" dirty="0">
                <a:latin typeface="Calibri" panose="020F0502020204030204" pitchFamily="34" charset="0"/>
              </a:rPr>
              <a:t>koji je povrativ</a:t>
            </a:r>
          </a:p>
          <a:p>
            <a:pPr eaLnBrk="1" hangingPunct="1">
              <a:buFont typeface="Wingdings" panose="05000000000000000000" pitchFamily="2" charset="2"/>
              <a:buChar char="§"/>
            </a:pPr>
            <a:r>
              <a:rPr lang="vi-VN" sz="1500" dirty="0" smtClean="0">
                <a:latin typeface="Calibri" panose="020F0502020204030204" pitchFamily="34" charset="0"/>
              </a:rPr>
              <a:t>Kamate </a:t>
            </a:r>
            <a:r>
              <a:rPr lang="vi-VN" sz="1500" dirty="0">
                <a:latin typeface="Calibri" panose="020F0502020204030204" pitchFamily="34" charset="0"/>
              </a:rPr>
              <a:t>na dug</a:t>
            </a:r>
          </a:p>
          <a:p>
            <a:pPr eaLnBrk="1" hangingPunct="1">
              <a:buFont typeface="Wingdings" panose="05000000000000000000" pitchFamily="2" charset="2"/>
              <a:buChar char="§"/>
            </a:pPr>
            <a:r>
              <a:rPr lang="vi-VN" sz="1500" dirty="0" smtClean="0">
                <a:latin typeface="Calibri" panose="020F0502020204030204" pitchFamily="34" charset="0"/>
              </a:rPr>
              <a:t>Doprinosi </a:t>
            </a:r>
            <a:r>
              <a:rPr lang="vi-VN" sz="1500" dirty="0">
                <a:latin typeface="Calibri" panose="020F0502020204030204" pitchFamily="34" charset="0"/>
              </a:rPr>
              <a:t>u naravi: nefinancijski doprinosi (robe ili usluge) od trećih strana koji ne obuhvaćaju izdatke za korisnika</a:t>
            </a:r>
          </a:p>
          <a:p>
            <a:pPr eaLnBrk="1" hangingPunct="1">
              <a:buFont typeface="Wingdings" panose="05000000000000000000" pitchFamily="2" charset="2"/>
              <a:buChar char="§"/>
            </a:pPr>
            <a:r>
              <a:rPr lang="vi-VN" sz="1500" dirty="0" smtClean="0">
                <a:latin typeface="Calibri" panose="020F0502020204030204" pitchFamily="34" charset="0"/>
              </a:rPr>
              <a:t>Kupnja </a:t>
            </a:r>
            <a:r>
              <a:rPr lang="vi-VN" sz="1500" dirty="0">
                <a:latin typeface="Calibri" panose="020F0502020204030204" pitchFamily="34" charset="0"/>
              </a:rPr>
              <a:t>korištene opreme</a:t>
            </a:r>
          </a:p>
          <a:p>
            <a:pPr eaLnBrk="1" hangingPunct="1">
              <a:buFont typeface="Wingdings" panose="05000000000000000000" pitchFamily="2" charset="2"/>
              <a:buChar char="§"/>
            </a:pPr>
            <a:r>
              <a:rPr lang="vi-VN" sz="1500" dirty="0" smtClean="0">
                <a:latin typeface="Calibri" panose="020F0502020204030204" pitchFamily="34" charset="0"/>
              </a:rPr>
              <a:t>Kupnja </a:t>
            </a:r>
            <a:r>
              <a:rPr lang="vi-VN" sz="1500" dirty="0">
                <a:latin typeface="Calibri" panose="020F0502020204030204" pitchFamily="34" charset="0"/>
              </a:rPr>
              <a:t>vozila koja se koriste u svrhu upravljanja projektom</a:t>
            </a:r>
          </a:p>
          <a:p>
            <a:pPr eaLnBrk="1" hangingPunct="1">
              <a:buFont typeface="Wingdings" panose="05000000000000000000" pitchFamily="2" charset="2"/>
              <a:buChar char="§"/>
            </a:pPr>
            <a:r>
              <a:rPr lang="vi-VN" sz="1500" dirty="0" smtClean="0">
                <a:latin typeface="Calibri" panose="020F0502020204030204" pitchFamily="34" charset="0"/>
              </a:rPr>
              <a:t>Doprinosi </a:t>
            </a:r>
            <a:r>
              <a:rPr lang="vi-VN" sz="1500" dirty="0">
                <a:latin typeface="Calibri" panose="020F0502020204030204" pitchFamily="34" charset="0"/>
              </a:rPr>
              <a:t>za dobrovoljna zdravstvena ili mirovinska osiguranja koja nisu obvezna prema nacionalnom zakonodavstvu</a:t>
            </a:r>
          </a:p>
          <a:p>
            <a:pPr eaLnBrk="1" hangingPunct="1">
              <a:buFont typeface="Wingdings" panose="05000000000000000000" pitchFamily="2" charset="2"/>
              <a:buChar char="§"/>
            </a:pPr>
            <a:r>
              <a:rPr lang="vi-VN" sz="1500" dirty="0" smtClean="0">
                <a:latin typeface="Calibri" panose="020F0502020204030204" pitchFamily="34" charset="0"/>
              </a:rPr>
              <a:t>Kazne</a:t>
            </a:r>
            <a:r>
              <a:rPr lang="vi-VN" sz="1500" dirty="0">
                <a:latin typeface="Calibri" panose="020F0502020204030204" pitchFamily="34" charset="0"/>
              </a:rPr>
              <a:t>, financijske globe i troškovi sudskog spora</a:t>
            </a:r>
          </a:p>
          <a:p>
            <a:pPr eaLnBrk="1" hangingPunct="1">
              <a:buFont typeface="Wingdings" panose="05000000000000000000" pitchFamily="2" charset="2"/>
              <a:buChar char="§"/>
            </a:pPr>
            <a:r>
              <a:rPr lang="vi-VN" sz="1500" dirty="0" smtClean="0">
                <a:latin typeface="Calibri" panose="020F0502020204030204" pitchFamily="34" charset="0"/>
              </a:rPr>
              <a:t>Operativni </a:t>
            </a:r>
            <a:r>
              <a:rPr lang="vi-VN" sz="1500" dirty="0">
                <a:latin typeface="Calibri" panose="020F0502020204030204" pitchFamily="34" charset="0"/>
              </a:rPr>
              <a:t>troškovi </a:t>
            </a:r>
          </a:p>
          <a:p>
            <a:pPr eaLnBrk="1" hangingPunct="1">
              <a:buFont typeface="Wingdings" panose="05000000000000000000" pitchFamily="2" charset="2"/>
              <a:buChar char="§"/>
            </a:pPr>
            <a:r>
              <a:rPr lang="vi-VN" sz="1500" dirty="0" smtClean="0">
                <a:latin typeface="Calibri" panose="020F0502020204030204" pitchFamily="34" charset="0"/>
              </a:rPr>
              <a:t>Izdatak </a:t>
            </a:r>
            <a:r>
              <a:rPr lang="vi-VN" sz="1500" dirty="0">
                <a:latin typeface="Calibri" panose="020F0502020204030204" pitchFamily="34" charset="0"/>
              </a:rPr>
              <a:t>temeljen na fiksnim troškovima izračunat primjenom standardne veličine jediničnih cijena ili paušalnih iznosa</a:t>
            </a:r>
          </a:p>
          <a:p>
            <a:pPr eaLnBrk="1" hangingPunct="1">
              <a:buFont typeface="Wingdings" panose="05000000000000000000" pitchFamily="2" charset="2"/>
              <a:buChar char="§"/>
            </a:pPr>
            <a:r>
              <a:rPr lang="vi-VN" sz="1500" dirty="0" smtClean="0">
                <a:latin typeface="Calibri" panose="020F0502020204030204" pitchFamily="34" charset="0"/>
              </a:rPr>
              <a:t>Gubici </a:t>
            </a:r>
            <a:r>
              <a:rPr lang="vi-VN" sz="1500" dirty="0">
                <a:latin typeface="Calibri" panose="020F0502020204030204" pitchFamily="34" charset="0"/>
              </a:rPr>
              <a:t>zbog fluktuacija valutnih tečaja i provizija na valutni tečaj</a:t>
            </a:r>
          </a:p>
          <a:p>
            <a:pPr eaLnBrk="1" hangingPunct="1">
              <a:buFont typeface="Wingdings" panose="05000000000000000000" pitchFamily="2" charset="2"/>
              <a:buChar char="§"/>
            </a:pPr>
            <a:r>
              <a:rPr lang="vi-VN" sz="1500" dirty="0" smtClean="0">
                <a:latin typeface="Calibri" panose="020F0502020204030204" pitchFamily="34" charset="0"/>
              </a:rPr>
              <a:t>Plaćanja </a:t>
            </a:r>
            <a:r>
              <a:rPr lang="vi-VN" sz="1500" dirty="0">
                <a:latin typeface="Calibri" panose="020F0502020204030204" pitchFamily="34" charset="0"/>
              </a:rPr>
              <a:t>neoporezivih bonusa zaposlenima</a:t>
            </a:r>
          </a:p>
          <a:p>
            <a:pPr eaLnBrk="1" hangingPunct="1">
              <a:buFont typeface="Wingdings" panose="05000000000000000000" pitchFamily="2" charset="2"/>
              <a:buChar char="§"/>
            </a:pPr>
            <a:r>
              <a:rPr lang="vi-VN" sz="1500" dirty="0" smtClean="0">
                <a:latin typeface="Calibri" panose="020F0502020204030204" pitchFamily="34" charset="0"/>
              </a:rPr>
              <a:t>Bankovni </a:t>
            </a:r>
            <a:r>
              <a:rPr lang="vi-VN" sz="1500" dirty="0">
                <a:latin typeface="Calibri" panose="020F0502020204030204" pitchFamily="34" charset="0"/>
              </a:rPr>
              <a:t>troškovi za otvaranje i vođenje računa, naknade za financijske transfere i drugi troškovi u potpunosti financijske prirode </a:t>
            </a:r>
          </a:p>
          <a:p>
            <a:pPr eaLnBrk="1" hangingPunct="1">
              <a:buFont typeface="Wingdings" panose="05000000000000000000" pitchFamily="2" charset="2"/>
              <a:buChar char="§"/>
            </a:pPr>
            <a:r>
              <a:rPr lang="vi-VN" sz="1500" dirty="0" smtClean="0">
                <a:latin typeface="Calibri" panose="020F0502020204030204" pitchFamily="34" charset="0"/>
              </a:rPr>
              <a:t>Kupnja </a:t>
            </a:r>
            <a:r>
              <a:rPr lang="vi-VN" sz="1500" dirty="0">
                <a:latin typeface="Calibri" panose="020F0502020204030204" pitchFamily="34" charset="0"/>
              </a:rPr>
              <a:t>namještaja, opreme, vozila, infrastrukture, nekretnina i zemljišta</a:t>
            </a:r>
          </a:p>
          <a:p>
            <a:pPr eaLnBrk="1" hangingPunct="1">
              <a:buFont typeface="Wingdings" panose="05000000000000000000" pitchFamily="2" charset="2"/>
              <a:buChar char="§"/>
            </a:pPr>
            <a:r>
              <a:rPr lang="vi-VN" sz="1500" dirty="0" smtClean="0">
                <a:latin typeface="Calibri" panose="020F0502020204030204" pitchFamily="34" charset="0"/>
              </a:rPr>
              <a:t>Radni </a:t>
            </a:r>
            <a:r>
              <a:rPr lang="vi-VN" sz="1500" dirty="0">
                <a:latin typeface="Calibri" panose="020F0502020204030204" pitchFamily="34" charset="0"/>
              </a:rPr>
              <a:t>sati volontera, kao što je definirano u Zakonu o volonterstvu</a:t>
            </a:r>
          </a:p>
          <a:p>
            <a:pPr marL="0" indent="0" eaLnBrk="1" hangingPunct="1">
              <a:buNone/>
            </a:pPr>
            <a:r>
              <a:rPr lang="vi-VN" dirty="0" smtClean="0"/>
              <a:t> </a:t>
            </a:r>
            <a:endParaRPr lang="hr-HR"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791" y="0"/>
            <a:ext cx="10683058" cy="7562850"/>
          </a:xfrm>
          <a:prstGeom prst="rect">
            <a:avLst/>
          </a:prstGeom>
          <a:noFill/>
          <a:ln w="9525">
            <a:noFill/>
            <a:miter lim="800000"/>
            <a:headEnd/>
            <a:tailEnd/>
          </a:ln>
        </p:spPr>
      </p:pic>
      <p:sp>
        <p:nvSpPr>
          <p:cNvPr id="3075" name="Title 1"/>
          <p:cNvSpPr>
            <a:spLocks noGrp="1"/>
          </p:cNvSpPr>
          <p:nvPr>
            <p:ph type="ctrTitle"/>
          </p:nvPr>
        </p:nvSpPr>
        <p:spPr>
          <a:xfrm>
            <a:off x="375767" y="2629297"/>
            <a:ext cx="9085342" cy="1621111"/>
          </a:xfrm>
        </p:spPr>
        <p:txBody>
          <a:bodyPr/>
          <a:lstStyle/>
          <a:p>
            <a:pPr eaLnBrk="1" hangingPunct="1"/>
            <a:r>
              <a:rPr lang="hr-HR" sz="4000" dirty="0" smtClean="0">
                <a:solidFill>
                  <a:srgbClr val="7030A0"/>
                </a:solidFill>
              </a:rPr>
              <a:t>PRIJAVA PROJEKTA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791" y="0"/>
            <a:ext cx="10683058" cy="7562850"/>
          </a:xfrm>
          <a:prstGeom prst="rect">
            <a:avLst/>
          </a:prstGeom>
          <a:noFill/>
          <a:ln w="9525">
            <a:noFill/>
            <a:miter lim="800000"/>
            <a:headEnd/>
            <a:tailEnd/>
          </a:ln>
        </p:spPr>
      </p:pic>
      <p:sp>
        <p:nvSpPr>
          <p:cNvPr id="3075" name="Title 1"/>
          <p:cNvSpPr>
            <a:spLocks noGrp="1"/>
          </p:cNvSpPr>
          <p:nvPr>
            <p:ph type="title"/>
          </p:nvPr>
        </p:nvSpPr>
        <p:spPr>
          <a:xfrm>
            <a:off x="534988" y="829097"/>
            <a:ext cx="9201150" cy="957262"/>
          </a:xfrm>
        </p:spPr>
        <p:txBody>
          <a:bodyPr/>
          <a:lstStyle/>
          <a:p>
            <a:pPr eaLnBrk="1" hangingPunct="1"/>
            <a:r>
              <a:rPr lang="hr-HR" sz="4000" dirty="0" smtClean="0"/>
              <a:t>SADRŽAJ PROJEKTNE PRIJAVE</a:t>
            </a:r>
          </a:p>
        </p:txBody>
      </p:sp>
      <p:sp>
        <p:nvSpPr>
          <p:cNvPr id="3076" name="Content Placeholder 2"/>
          <p:cNvSpPr>
            <a:spLocks noGrp="1"/>
          </p:cNvSpPr>
          <p:nvPr>
            <p:ph idx="1"/>
          </p:nvPr>
        </p:nvSpPr>
        <p:spPr>
          <a:xfrm>
            <a:off x="534989" y="1837209"/>
            <a:ext cx="9618663" cy="4919193"/>
          </a:xfrm>
        </p:spPr>
        <p:txBody>
          <a:bodyPr/>
          <a:lstStyle/>
          <a:p>
            <a:pPr eaLnBrk="1" hangingPunct="1">
              <a:buFont typeface="Wingdings" panose="05000000000000000000" pitchFamily="2" charset="2"/>
              <a:buChar char="Ø"/>
            </a:pPr>
            <a:r>
              <a:rPr lang="hr-HR" sz="3200" dirty="0" smtClean="0"/>
              <a:t>Cjelovita prijava mora sadržavati:</a:t>
            </a:r>
          </a:p>
          <a:p>
            <a:pPr lvl="1" eaLnBrk="1" hangingPunct="1">
              <a:buFont typeface="Arial" panose="020B0604020202020204" pitchFamily="34" charset="0"/>
              <a:buChar char="•"/>
            </a:pPr>
            <a:r>
              <a:rPr lang="hr-HR" sz="2400" dirty="0" smtClean="0"/>
              <a:t>Prijavni </a:t>
            </a:r>
            <a:r>
              <a:rPr lang="hr-HR" sz="2400" dirty="0"/>
              <a:t>obrazac A </a:t>
            </a:r>
            <a:r>
              <a:rPr lang="hr-HR" sz="2400" dirty="0" smtClean="0"/>
              <a:t>dio * </a:t>
            </a:r>
          </a:p>
          <a:p>
            <a:pPr lvl="1" eaLnBrk="1" hangingPunct="1">
              <a:buFont typeface="Arial" panose="020B0604020202020204" pitchFamily="34" charset="0"/>
              <a:buChar char="•"/>
            </a:pPr>
            <a:r>
              <a:rPr lang="hr-HR" sz="2400" dirty="0" smtClean="0"/>
              <a:t>Prijavni </a:t>
            </a:r>
            <a:r>
              <a:rPr lang="hr-HR" sz="2400" dirty="0"/>
              <a:t>obrazac B dio, čiji su sastavni </a:t>
            </a:r>
            <a:r>
              <a:rPr lang="hr-HR" sz="2400" dirty="0" smtClean="0"/>
              <a:t>dijelovi:</a:t>
            </a:r>
            <a:endParaRPr lang="hr-HR" sz="2400" dirty="0"/>
          </a:p>
          <a:p>
            <a:pPr lvl="2" eaLnBrk="1" hangingPunct="1">
              <a:buFont typeface="Arial" panose="020B0604020202020204" pitchFamily="34" charset="0"/>
              <a:buChar char="•"/>
            </a:pPr>
            <a:r>
              <a:rPr lang="hr-HR" sz="2000" dirty="0" smtClean="0"/>
              <a:t>Identifikacijska </a:t>
            </a:r>
            <a:r>
              <a:rPr lang="hr-HR" sz="2000" dirty="0"/>
              <a:t>kartica projekta;</a:t>
            </a:r>
          </a:p>
          <a:p>
            <a:pPr lvl="2" eaLnBrk="1" hangingPunct="1">
              <a:buFont typeface="Arial" panose="020B0604020202020204" pitchFamily="34" charset="0"/>
              <a:buChar char="•"/>
            </a:pPr>
            <a:r>
              <a:rPr lang="hr-HR" sz="2000" dirty="0" smtClean="0"/>
              <a:t>Tablica </a:t>
            </a:r>
            <a:r>
              <a:rPr lang="hr-HR" sz="2000" dirty="0"/>
              <a:t>projektne gotovosti;</a:t>
            </a:r>
          </a:p>
          <a:p>
            <a:pPr lvl="2" eaLnBrk="1" hangingPunct="1">
              <a:buFont typeface="Arial" panose="020B0604020202020204" pitchFamily="34" charset="0"/>
              <a:buChar char="•"/>
            </a:pPr>
            <a:r>
              <a:rPr lang="hr-HR" sz="2000" dirty="0" smtClean="0"/>
              <a:t>Tablica </a:t>
            </a:r>
            <a:r>
              <a:rPr lang="hr-HR" sz="2000" dirty="0"/>
              <a:t>statusa studijsko-projektne dokumentacije</a:t>
            </a:r>
            <a:r>
              <a:rPr lang="hr-HR" sz="2000" dirty="0" smtClean="0"/>
              <a:t>;</a:t>
            </a:r>
          </a:p>
          <a:p>
            <a:pPr lvl="1" eaLnBrk="1" hangingPunct="1">
              <a:buFont typeface="Arial" panose="020B0604020202020204" pitchFamily="34" charset="0"/>
              <a:buChar char="•"/>
            </a:pPr>
            <a:r>
              <a:rPr lang="hr-HR" sz="2400" dirty="0" smtClean="0"/>
              <a:t>Potpisanu </a:t>
            </a:r>
            <a:r>
              <a:rPr lang="hr-HR" sz="2400" dirty="0"/>
              <a:t>izjavu o nepostojanju dvostrukog </a:t>
            </a:r>
            <a:r>
              <a:rPr lang="hr-HR" sz="2400" dirty="0" smtClean="0"/>
              <a:t>financiranja</a:t>
            </a:r>
          </a:p>
          <a:p>
            <a:pPr lvl="1" eaLnBrk="1" hangingPunct="1">
              <a:buFont typeface="Arial" panose="020B0604020202020204" pitchFamily="34" charset="0"/>
              <a:buChar char="•"/>
            </a:pPr>
            <a:r>
              <a:rPr lang="hr-HR" sz="2400" dirty="0" smtClean="0"/>
              <a:t>Popunjeni </a:t>
            </a:r>
            <a:r>
              <a:rPr lang="hr-HR" sz="2400" dirty="0"/>
              <a:t>upitnik o uključivanju horizontalnih prioriteta u </a:t>
            </a:r>
            <a:r>
              <a:rPr lang="hr-HR" sz="2400" dirty="0" smtClean="0"/>
              <a:t>projektu</a:t>
            </a:r>
          </a:p>
          <a:p>
            <a:pPr lvl="1" eaLnBrk="1" hangingPunct="1">
              <a:buFont typeface="Arial" panose="020B0604020202020204" pitchFamily="34" charset="0"/>
              <a:buChar char="•"/>
            </a:pPr>
            <a:r>
              <a:rPr lang="hr-HR" sz="2400" dirty="0"/>
              <a:t>Potpisanu Izjavu prijavitelja i ukoliko je primjenjivo Izjavu </a:t>
            </a:r>
            <a:r>
              <a:rPr lang="hr-HR" sz="2400" dirty="0" smtClean="0"/>
              <a:t>partnera</a:t>
            </a:r>
          </a:p>
          <a:p>
            <a:pPr lvl="1" eaLnBrk="1" hangingPunct="1">
              <a:buFont typeface="Arial" panose="020B0604020202020204" pitchFamily="34" charset="0"/>
              <a:buChar char="•"/>
            </a:pPr>
            <a:r>
              <a:rPr lang="hr-HR" sz="2400" dirty="0"/>
              <a:t>Izjava o partnerstvu ili Ugovor o partnerstvu za podnošenje </a:t>
            </a:r>
            <a:r>
              <a:rPr lang="hr-HR" sz="2400" dirty="0" smtClean="0"/>
              <a:t>prijedloga projekta *</a:t>
            </a:r>
          </a:p>
          <a:p>
            <a:pPr marL="520636" lvl="1" indent="0" eaLnBrk="1" hangingPunct="1">
              <a:buNone/>
            </a:pPr>
            <a:r>
              <a:rPr lang="hr-HR" sz="2800" dirty="0" smtClean="0"/>
              <a:t>*nije prilog uputama</a:t>
            </a:r>
            <a:endParaRPr lang="hr-HR" sz="2800" dirty="0"/>
          </a:p>
          <a:p>
            <a:pPr lvl="1" eaLnBrk="1" hangingPunct="1">
              <a:buFont typeface="Arial" panose="020B0604020202020204" pitchFamily="34" charset="0"/>
              <a:buChar char="•"/>
            </a:pPr>
            <a:endParaRPr lang="hr-HR" sz="28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791" y="0"/>
            <a:ext cx="10683058" cy="7562850"/>
          </a:xfrm>
          <a:prstGeom prst="rect">
            <a:avLst/>
          </a:prstGeom>
          <a:noFill/>
          <a:ln w="9525">
            <a:noFill/>
            <a:miter lim="800000"/>
            <a:headEnd/>
            <a:tailEnd/>
          </a:ln>
        </p:spPr>
      </p:pic>
      <p:sp>
        <p:nvSpPr>
          <p:cNvPr id="3075" name="Title 1"/>
          <p:cNvSpPr>
            <a:spLocks noGrp="1"/>
          </p:cNvSpPr>
          <p:nvPr>
            <p:ph type="title"/>
          </p:nvPr>
        </p:nvSpPr>
        <p:spPr>
          <a:xfrm>
            <a:off x="534988" y="808039"/>
            <a:ext cx="9201150" cy="957262"/>
          </a:xfrm>
        </p:spPr>
        <p:txBody>
          <a:bodyPr/>
          <a:lstStyle/>
          <a:p>
            <a:pPr eaLnBrk="1" hangingPunct="1"/>
            <a:r>
              <a:rPr lang="hr-HR" sz="4000" dirty="0" smtClean="0"/>
              <a:t>SADRŽAJ PROJEKTNE PRIJAVE</a:t>
            </a:r>
          </a:p>
        </p:txBody>
      </p:sp>
      <p:sp>
        <p:nvSpPr>
          <p:cNvPr id="3076" name="Content Placeholder 2"/>
          <p:cNvSpPr>
            <a:spLocks noGrp="1"/>
          </p:cNvSpPr>
          <p:nvPr>
            <p:ph idx="1"/>
          </p:nvPr>
        </p:nvSpPr>
        <p:spPr>
          <a:xfrm>
            <a:off x="534988" y="1909217"/>
            <a:ext cx="9618663" cy="4991101"/>
          </a:xfrm>
        </p:spPr>
        <p:txBody>
          <a:bodyPr/>
          <a:lstStyle/>
          <a:p>
            <a:pPr eaLnBrk="1" hangingPunct="1">
              <a:buFont typeface="Wingdings" panose="05000000000000000000" pitchFamily="2" charset="2"/>
              <a:buChar char="Ø"/>
            </a:pPr>
            <a:r>
              <a:rPr lang="hr-HR" sz="3200" b="1" dirty="0" smtClean="0"/>
              <a:t>Prijavni obrazac A. Dio</a:t>
            </a:r>
          </a:p>
          <a:p>
            <a:pPr lvl="1" eaLnBrk="1" hangingPunct="1">
              <a:buFont typeface="Wingdings" panose="05000000000000000000" pitchFamily="2" charset="2"/>
              <a:buChar char="§"/>
            </a:pPr>
            <a:r>
              <a:rPr lang="hr-HR" dirty="0" smtClean="0"/>
              <a:t>Nije prilog Uputa</a:t>
            </a:r>
          </a:p>
          <a:p>
            <a:pPr lvl="1" eaLnBrk="1" hangingPunct="1">
              <a:buFont typeface="Wingdings" panose="05000000000000000000" pitchFamily="2" charset="2"/>
              <a:buChar char="§"/>
            </a:pPr>
            <a:r>
              <a:rPr lang="hr-HR" dirty="0" smtClean="0"/>
              <a:t>Dostupan je u elektroničkom formatu na sljedećoj poveznici: </a:t>
            </a:r>
            <a:r>
              <a:rPr lang="hr-HR" dirty="0" smtClean="0">
                <a:hlinkClick r:id="rId4"/>
              </a:rPr>
              <a:t>https://scf-wf.mrrfeu.hr/ap</a:t>
            </a:r>
            <a:endParaRPr lang="hr-HR" dirty="0" smtClean="0"/>
          </a:p>
          <a:p>
            <a:pPr lvl="1" eaLnBrk="1" hangingPunct="1">
              <a:buNone/>
            </a:pPr>
            <a:endParaRPr lang="hr-HR" dirty="0" smtClean="0"/>
          </a:p>
          <a:p>
            <a:pPr indent="0" eaLnBrk="1" hangingPunct="1">
              <a:buNone/>
            </a:pPr>
            <a:r>
              <a:rPr lang="hr-HR" sz="3200" dirty="0" smtClean="0"/>
              <a:t>Potrebno je popuniti sva polja te spremiti kreirani prijavni obrazac A te ga dostaviti zajedno sa ostalim elementima prijave prema točki 4.2 Uputa.</a:t>
            </a:r>
          </a:p>
        </p:txBody>
      </p:sp>
    </p:spTree>
    <p:extLst>
      <p:ext uri="{BB962C8B-B14F-4D97-AF65-F5344CB8AC3E}">
        <p14:creationId xmlns:p14="http://schemas.microsoft.com/office/powerpoint/2010/main" val="27912781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791" y="0"/>
            <a:ext cx="10683058" cy="7562850"/>
          </a:xfrm>
          <a:prstGeom prst="rect">
            <a:avLst/>
          </a:prstGeom>
          <a:noFill/>
          <a:ln w="9525">
            <a:noFill/>
            <a:miter lim="800000"/>
            <a:headEnd/>
            <a:tailEnd/>
          </a:ln>
        </p:spPr>
      </p:pic>
      <p:sp>
        <p:nvSpPr>
          <p:cNvPr id="3075" name="Title 1"/>
          <p:cNvSpPr>
            <a:spLocks noGrp="1"/>
          </p:cNvSpPr>
          <p:nvPr>
            <p:ph type="title"/>
          </p:nvPr>
        </p:nvSpPr>
        <p:spPr>
          <a:xfrm>
            <a:off x="534988" y="808039"/>
            <a:ext cx="9201150" cy="957262"/>
          </a:xfrm>
        </p:spPr>
        <p:txBody>
          <a:bodyPr/>
          <a:lstStyle/>
          <a:p>
            <a:pPr eaLnBrk="1" hangingPunct="1"/>
            <a:r>
              <a:rPr lang="hr-HR" sz="4000" dirty="0" smtClean="0"/>
              <a:t>SADRŽAJ PROJEKTNE PRIJAVE</a:t>
            </a:r>
          </a:p>
        </p:txBody>
      </p:sp>
      <p:sp>
        <p:nvSpPr>
          <p:cNvPr id="3076" name="Content Placeholder 2"/>
          <p:cNvSpPr>
            <a:spLocks noGrp="1"/>
          </p:cNvSpPr>
          <p:nvPr>
            <p:ph idx="1"/>
          </p:nvPr>
        </p:nvSpPr>
        <p:spPr>
          <a:xfrm>
            <a:off x="534988" y="1909217"/>
            <a:ext cx="9618663" cy="4991101"/>
          </a:xfrm>
        </p:spPr>
        <p:txBody>
          <a:bodyPr/>
          <a:lstStyle/>
          <a:p>
            <a:pPr marL="390476" lvl="1" indent="-390476" eaLnBrk="1" hangingPunct="1">
              <a:buFont typeface="Wingdings" panose="05000000000000000000" pitchFamily="2" charset="2"/>
              <a:buChar char="Ø"/>
            </a:pPr>
            <a:r>
              <a:rPr lang="hr-HR" sz="3200" b="1" dirty="0" smtClean="0"/>
              <a:t>Prijavni obrazac B. Dio </a:t>
            </a:r>
            <a:r>
              <a:rPr lang="hr-HR" b="1" dirty="0"/>
              <a:t>(Identifikacijska kartica projekta</a:t>
            </a:r>
            <a:r>
              <a:rPr lang="hr-HR" b="1" dirty="0" smtClean="0"/>
              <a:t>)</a:t>
            </a:r>
            <a:endParaRPr lang="hr-HR" sz="3200" b="1" dirty="0" smtClean="0"/>
          </a:p>
          <a:p>
            <a:pPr lvl="1" eaLnBrk="1" hangingPunct="1">
              <a:buFont typeface="Wingdings" panose="05000000000000000000" pitchFamily="2" charset="2"/>
              <a:buChar char="§"/>
            </a:pPr>
            <a:r>
              <a:rPr lang="hr-HR" dirty="0" smtClean="0"/>
              <a:t>Prilog A Uputa</a:t>
            </a:r>
          </a:p>
          <a:p>
            <a:pPr lvl="1" eaLnBrk="1" hangingPunct="1">
              <a:buNone/>
            </a:pPr>
            <a:endParaRPr lang="hr-HR" dirty="0" smtClean="0"/>
          </a:p>
        </p:txBody>
      </p:sp>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58" t="16272" r="2500" b="2909"/>
          <a:stretch/>
        </p:blipFill>
        <p:spPr bwMode="auto">
          <a:xfrm>
            <a:off x="4130849" y="2629297"/>
            <a:ext cx="5381303" cy="36724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942325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21895"/>
            <a:ext cx="10683058" cy="7562850"/>
          </a:xfrm>
          <a:prstGeom prst="rect">
            <a:avLst/>
          </a:prstGeom>
          <a:noFill/>
          <a:ln w="9525">
            <a:noFill/>
            <a:miter lim="800000"/>
            <a:headEnd/>
            <a:tailEnd/>
          </a:ln>
        </p:spPr>
      </p:pic>
      <p:sp>
        <p:nvSpPr>
          <p:cNvPr id="3075" name="Title 1"/>
          <p:cNvSpPr>
            <a:spLocks noGrp="1"/>
          </p:cNvSpPr>
          <p:nvPr>
            <p:ph type="title"/>
          </p:nvPr>
        </p:nvSpPr>
        <p:spPr>
          <a:xfrm>
            <a:off x="534988" y="808039"/>
            <a:ext cx="9201150" cy="957262"/>
          </a:xfrm>
        </p:spPr>
        <p:txBody>
          <a:bodyPr/>
          <a:lstStyle/>
          <a:p>
            <a:pPr eaLnBrk="1" hangingPunct="1"/>
            <a:r>
              <a:rPr lang="hr-HR" sz="4000" dirty="0" smtClean="0"/>
              <a:t>SADRŽAJ PROJEKTNE PRIJAVE</a:t>
            </a:r>
          </a:p>
        </p:txBody>
      </p:sp>
      <p:sp>
        <p:nvSpPr>
          <p:cNvPr id="3076" name="Content Placeholder 2"/>
          <p:cNvSpPr>
            <a:spLocks noGrp="1"/>
          </p:cNvSpPr>
          <p:nvPr>
            <p:ph idx="1"/>
          </p:nvPr>
        </p:nvSpPr>
        <p:spPr>
          <a:xfrm>
            <a:off x="534988" y="1909217"/>
            <a:ext cx="9618663" cy="4991101"/>
          </a:xfrm>
        </p:spPr>
        <p:txBody>
          <a:bodyPr/>
          <a:lstStyle/>
          <a:p>
            <a:pPr eaLnBrk="1" hangingPunct="1">
              <a:buFont typeface="Wingdings" panose="05000000000000000000" pitchFamily="2" charset="2"/>
              <a:buChar char="Ø"/>
            </a:pPr>
            <a:r>
              <a:rPr lang="hr-HR" sz="3200" b="1" dirty="0" smtClean="0"/>
              <a:t>Tablica projektne gotovosti</a:t>
            </a:r>
          </a:p>
          <a:p>
            <a:pPr lvl="1" eaLnBrk="1" hangingPunct="1">
              <a:buFont typeface="Wingdings" panose="05000000000000000000" pitchFamily="2" charset="2"/>
              <a:buChar char="§"/>
            </a:pPr>
            <a:r>
              <a:rPr lang="hr-HR" dirty="0" smtClean="0"/>
              <a:t>Prilog A Uputa</a:t>
            </a:r>
          </a:p>
          <a:p>
            <a:pPr lvl="1" eaLnBrk="1" hangingPunct="1">
              <a:buNone/>
            </a:pPr>
            <a:endParaRPr lang="hr-HR" dirty="0" smtClean="0"/>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6772" b="46552"/>
          <a:stretch/>
        </p:blipFill>
        <p:spPr bwMode="auto">
          <a:xfrm>
            <a:off x="807816" y="3205361"/>
            <a:ext cx="7536092" cy="34563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312060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21895"/>
            <a:ext cx="10683058" cy="7562850"/>
          </a:xfrm>
          <a:prstGeom prst="rect">
            <a:avLst/>
          </a:prstGeom>
          <a:noFill/>
          <a:ln w="9525">
            <a:noFill/>
            <a:miter lim="800000"/>
            <a:headEnd/>
            <a:tailEnd/>
          </a:ln>
        </p:spPr>
      </p:pic>
      <p:sp>
        <p:nvSpPr>
          <p:cNvPr id="3075" name="Title 1"/>
          <p:cNvSpPr>
            <a:spLocks noGrp="1"/>
          </p:cNvSpPr>
          <p:nvPr>
            <p:ph type="title"/>
          </p:nvPr>
        </p:nvSpPr>
        <p:spPr>
          <a:xfrm>
            <a:off x="534988" y="808039"/>
            <a:ext cx="9201150" cy="957262"/>
          </a:xfrm>
        </p:spPr>
        <p:txBody>
          <a:bodyPr/>
          <a:lstStyle/>
          <a:p>
            <a:pPr eaLnBrk="1" hangingPunct="1"/>
            <a:r>
              <a:rPr lang="hr-HR" sz="4000" dirty="0" smtClean="0"/>
              <a:t>SADRŽAJ PROJEKTNE PRIJAVE</a:t>
            </a:r>
          </a:p>
        </p:txBody>
      </p:sp>
      <p:sp>
        <p:nvSpPr>
          <p:cNvPr id="3076" name="Content Placeholder 2"/>
          <p:cNvSpPr>
            <a:spLocks noGrp="1"/>
          </p:cNvSpPr>
          <p:nvPr>
            <p:ph idx="1"/>
          </p:nvPr>
        </p:nvSpPr>
        <p:spPr>
          <a:xfrm>
            <a:off x="534988" y="1909217"/>
            <a:ext cx="9618663" cy="4991101"/>
          </a:xfrm>
        </p:spPr>
        <p:txBody>
          <a:bodyPr/>
          <a:lstStyle/>
          <a:p>
            <a:pPr eaLnBrk="1" hangingPunct="1">
              <a:buFont typeface="Wingdings" panose="05000000000000000000" pitchFamily="2" charset="2"/>
              <a:buChar char="Ø"/>
            </a:pPr>
            <a:r>
              <a:rPr lang="hr-HR" sz="3200" b="1" dirty="0" smtClean="0"/>
              <a:t>Tablica statusa studijsko-projektne dokumentacije</a:t>
            </a:r>
          </a:p>
          <a:p>
            <a:pPr lvl="1" eaLnBrk="1" hangingPunct="1">
              <a:buFont typeface="Wingdings" panose="05000000000000000000" pitchFamily="2" charset="2"/>
              <a:buChar char="§"/>
            </a:pPr>
            <a:r>
              <a:rPr lang="hr-HR" dirty="0" smtClean="0"/>
              <a:t>Prilog A Uputa</a:t>
            </a:r>
          </a:p>
          <a:p>
            <a:pPr lvl="1" eaLnBrk="1" hangingPunct="1">
              <a:buNone/>
            </a:pPr>
            <a:endParaRPr lang="hr-HR" dirty="0" smtClean="0"/>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34391" b="46773"/>
          <a:stretch/>
        </p:blipFill>
        <p:spPr bwMode="auto">
          <a:xfrm>
            <a:off x="1815927" y="3133353"/>
            <a:ext cx="6102207" cy="39604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559234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21895"/>
            <a:ext cx="10683058" cy="7562850"/>
          </a:xfrm>
          <a:prstGeom prst="rect">
            <a:avLst/>
          </a:prstGeom>
          <a:noFill/>
          <a:ln w="9525">
            <a:noFill/>
            <a:miter lim="800000"/>
            <a:headEnd/>
            <a:tailEnd/>
          </a:ln>
        </p:spPr>
      </p:pic>
      <p:sp>
        <p:nvSpPr>
          <p:cNvPr id="3075" name="Title 1"/>
          <p:cNvSpPr>
            <a:spLocks noGrp="1"/>
          </p:cNvSpPr>
          <p:nvPr>
            <p:ph type="title"/>
          </p:nvPr>
        </p:nvSpPr>
        <p:spPr>
          <a:xfrm>
            <a:off x="534988" y="808039"/>
            <a:ext cx="9201150" cy="957262"/>
          </a:xfrm>
        </p:spPr>
        <p:txBody>
          <a:bodyPr/>
          <a:lstStyle/>
          <a:p>
            <a:pPr eaLnBrk="1" hangingPunct="1"/>
            <a:r>
              <a:rPr lang="hr-HR" sz="4000" dirty="0" smtClean="0"/>
              <a:t>SADRŽAJ PROJEKTNE PRIJAVE</a:t>
            </a:r>
          </a:p>
        </p:txBody>
      </p:sp>
      <p:sp>
        <p:nvSpPr>
          <p:cNvPr id="3076" name="Content Placeholder 2"/>
          <p:cNvSpPr>
            <a:spLocks noGrp="1"/>
          </p:cNvSpPr>
          <p:nvPr>
            <p:ph idx="1"/>
          </p:nvPr>
        </p:nvSpPr>
        <p:spPr>
          <a:xfrm>
            <a:off x="534988" y="1909217"/>
            <a:ext cx="9618663" cy="4991101"/>
          </a:xfrm>
        </p:spPr>
        <p:txBody>
          <a:bodyPr/>
          <a:lstStyle/>
          <a:p>
            <a:pPr eaLnBrk="1" hangingPunct="1">
              <a:buFont typeface="Wingdings" panose="05000000000000000000" pitchFamily="2" charset="2"/>
              <a:buChar char="Ø"/>
            </a:pPr>
            <a:r>
              <a:rPr lang="hr-HR" sz="3200" b="1" dirty="0" smtClean="0"/>
              <a:t>Potpisana izjava o nepostojanju dvostrukog financiranja</a:t>
            </a:r>
          </a:p>
          <a:p>
            <a:pPr lvl="1" eaLnBrk="1" hangingPunct="1">
              <a:buFont typeface="Wingdings" panose="05000000000000000000" pitchFamily="2" charset="2"/>
              <a:buChar char="§"/>
            </a:pPr>
            <a:r>
              <a:rPr lang="hr-HR" dirty="0" smtClean="0"/>
              <a:t>Prilog B Uputa</a:t>
            </a:r>
          </a:p>
          <a:p>
            <a:pPr lvl="1" eaLnBrk="1" hangingPunct="1">
              <a:buNone/>
            </a:pPr>
            <a:endParaRPr lang="hr-HR" dirty="0" smtClean="0"/>
          </a:p>
        </p:txBody>
      </p:sp>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567" t="16455" r="21995" b="6836"/>
          <a:stretch/>
        </p:blipFill>
        <p:spPr bwMode="auto">
          <a:xfrm>
            <a:off x="4048175" y="2701305"/>
            <a:ext cx="4098253" cy="4536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037436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21895"/>
            <a:ext cx="10683058" cy="7562850"/>
          </a:xfrm>
          <a:prstGeom prst="rect">
            <a:avLst/>
          </a:prstGeom>
          <a:noFill/>
          <a:ln w="9525">
            <a:noFill/>
            <a:miter lim="800000"/>
            <a:headEnd/>
            <a:tailEnd/>
          </a:ln>
        </p:spPr>
      </p:pic>
      <p:sp>
        <p:nvSpPr>
          <p:cNvPr id="3075" name="Title 1"/>
          <p:cNvSpPr>
            <a:spLocks noGrp="1"/>
          </p:cNvSpPr>
          <p:nvPr>
            <p:ph type="title"/>
          </p:nvPr>
        </p:nvSpPr>
        <p:spPr>
          <a:xfrm>
            <a:off x="534988" y="808039"/>
            <a:ext cx="9201150" cy="957262"/>
          </a:xfrm>
        </p:spPr>
        <p:txBody>
          <a:bodyPr/>
          <a:lstStyle/>
          <a:p>
            <a:pPr eaLnBrk="1" hangingPunct="1"/>
            <a:r>
              <a:rPr lang="hr-HR" sz="4000" dirty="0" smtClean="0"/>
              <a:t>SADRŽAJ PROJEKTNE PRIJAVE</a:t>
            </a:r>
          </a:p>
        </p:txBody>
      </p:sp>
      <p:sp>
        <p:nvSpPr>
          <p:cNvPr id="3076" name="Content Placeholder 2"/>
          <p:cNvSpPr>
            <a:spLocks noGrp="1"/>
          </p:cNvSpPr>
          <p:nvPr>
            <p:ph idx="1"/>
          </p:nvPr>
        </p:nvSpPr>
        <p:spPr>
          <a:xfrm>
            <a:off x="534988" y="1909217"/>
            <a:ext cx="9618663" cy="4991101"/>
          </a:xfrm>
        </p:spPr>
        <p:txBody>
          <a:bodyPr/>
          <a:lstStyle/>
          <a:p>
            <a:pPr eaLnBrk="1" hangingPunct="1">
              <a:buFont typeface="Wingdings" panose="05000000000000000000" pitchFamily="2" charset="2"/>
              <a:buChar char="Ø"/>
            </a:pPr>
            <a:r>
              <a:rPr lang="hr-HR" sz="3200" b="1" dirty="0" smtClean="0"/>
              <a:t>Popunjeni </a:t>
            </a:r>
            <a:r>
              <a:rPr lang="hr-HR" sz="3200" b="1" dirty="0"/>
              <a:t>upitnik o uključivanju horizontalnih prioriteta u </a:t>
            </a:r>
            <a:r>
              <a:rPr lang="hr-HR" sz="3200" b="1" dirty="0" smtClean="0"/>
              <a:t>projektu</a:t>
            </a:r>
          </a:p>
          <a:p>
            <a:pPr lvl="1" eaLnBrk="1" hangingPunct="1">
              <a:buFont typeface="Wingdings" panose="05000000000000000000" pitchFamily="2" charset="2"/>
              <a:buChar char="§"/>
            </a:pPr>
            <a:r>
              <a:rPr lang="hr-HR" dirty="0" smtClean="0"/>
              <a:t>Prilog C Uputa</a:t>
            </a:r>
          </a:p>
          <a:p>
            <a:pPr lvl="1" eaLnBrk="1" hangingPunct="1">
              <a:buNone/>
            </a:pPr>
            <a:endParaRPr lang="hr-HR" dirty="0" smtClean="0"/>
          </a:p>
        </p:txBody>
      </p:sp>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997" t="17206" r="4350" b="30183"/>
          <a:stretch/>
        </p:blipFill>
        <p:spPr bwMode="auto">
          <a:xfrm>
            <a:off x="1167855" y="3565945"/>
            <a:ext cx="7252138" cy="33669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653882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21895"/>
            <a:ext cx="10683058" cy="7562850"/>
          </a:xfrm>
          <a:prstGeom prst="rect">
            <a:avLst/>
          </a:prstGeom>
          <a:noFill/>
          <a:ln w="9525">
            <a:noFill/>
            <a:miter lim="800000"/>
            <a:headEnd/>
            <a:tailEnd/>
          </a:ln>
        </p:spPr>
      </p:pic>
      <p:sp>
        <p:nvSpPr>
          <p:cNvPr id="3075" name="Title 1"/>
          <p:cNvSpPr>
            <a:spLocks noGrp="1"/>
          </p:cNvSpPr>
          <p:nvPr>
            <p:ph type="title"/>
          </p:nvPr>
        </p:nvSpPr>
        <p:spPr>
          <a:xfrm>
            <a:off x="534988" y="808039"/>
            <a:ext cx="9201150" cy="957262"/>
          </a:xfrm>
        </p:spPr>
        <p:txBody>
          <a:bodyPr/>
          <a:lstStyle/>
          <a:p>
            <a:pPr eaLnBrk="1" hangingPunct="1"/>
            <a:r>
              <a:rPr lang="hr-HR" sz="4000" dirty="0" smtClean="0"/>
              <a:t>SADRŽAJ PROJEKTNE PRIJAVE</a:t>
            </a:r>
          </a:p>
        </p:txBody>
      </p:sp>
      <p:sp>
        <p:nvSpPr>
          <p:cNvPr id="3076" name="Content Placeholder 2"/>
          <p:cNvSpPr>
            <a:spLocks noGrp="1"/>
          </p:cNvSpPr>
          <p:nvPr>
            <p:ph idx="1"/>
          </p:nvPr>
        </p:nvSpPr>
        <p:spPr>
          <a:xfrm>
            <a:off x="534988" y="1909217"/>
            <a:ext cx="9618663" cy="4991101"/>
          </a:xfrm>
        </p:spPr>
        <p:txBody>
          <a:bodyPr/>
          <a:lstStyle/>
          <a:p>
            <a:pPr eaLnBrk="1" hangingPunct="1">
              <a:buFont typeface="Wingdings" panose="05000000000000000000" pitchFamily="2" charset="2"/>
              <a:buChar char="Ø"/>
            </a:pPr>
            <a:r>
              <a:rPr lang="hr-HR" sz="3200" b="1" dirty="0" smtClean="0"/>
              <a:t>Potpisana Izjava </a:t>
            </a:r>
            <a:r>
              <a:rPr lang="hr-HR" sz="3200" b="1" dirty="0"/>
              <a:t>prijavitelja i ukoliko je primjenjivo </a:t>
            </a:r>
            <a:r>
              <a:rPr lang="hr-HR" sz="3200" b="1" dirty="0" smtClean="0"/>
              <a:t>Izjava partnera</a:t>
            </a:r>
          </a:p>
          <a:p>
            <a:pPr lvl="1" eaLnBrk="1" hangingPunct="1">
              <a:buFont typeface="Wingdings" panose="05000000000000000000" pitchFamily="2" charset="2"/>
              <a:buChar char="§"/>
            </a:pPr>
            <a:r>
              <a:rPr lang="hr-HR" dirty="0" smtClean="0"/>
              <a:t>Prilog E Uputa</a:t>
            </a:r>
          </a:p>
          <a:p>
            <a:pPr lvl="1" eaLnBrk="1" hangingPunct="1">
              <a:buNone/>
            </a:pPr>
            <a:endParaRPr lang="hr-HR" dirty="0" smtClean="0"/>
          </a:p>
        </p:txBody>
      </p:sp>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612" t="17312" r="50344" b="6186"/>
          <a:stretch/>
        </p:blipFill>
        <p:spPr bwMode="auto">
          <a:xfrm>
            <a:off x="1887935" y="3565401"/>
            <a:ext cx="2606566" cy="37942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6993" t="17798" r="50749" b="7221"/>
          <a:stretch/>
        </p:blipFill>
        <p:spPr bwMode="auto">
          <a:xfrm>
            <a:off x="4696247" y="3565401"/>
            <a:ext cx="2673010" cy="37942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13478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791" y="0"/>
            <a:ext cx="10683058" cy="7562850"/>
          </a:xfrm>
          <a:prstGeom prst="rect">
            <a:avLst/>
          </a:prstGeom>
          <a:noFill/>
          <a:ln w="9525">
            <a:noFill/>
            <a:miter lim="800000"/>
            <a:headEnd/>
            <a:tailEnd/>
          </a:ln>
        </p:spPr>
      </p:pic>
      <p:sp>
        <p:nvSpPr>
          <p:cNvPr id="3" name="Content Placeholder 2"/>
          <p:cNvSpPr>
            <a:spLocks noGrp="1"/>
          </p:cNvSpPr>
          <p:nvPr>
            <p:ph idx="1"/>
          </p:nvPr>
        </p:nvSpPr>
        <p:spPr>
          <a:xfrm>
            <a:off x="534432" y="1557979"/>
            <a:ext cx="9102652" cy="5197818"/>
          </a:xfrm>
        </p:spPr>
        <p:txBody>
          <a:bodyPr/>
          <a:lstStyle/>
          <a:p>
            <a:pPr>
              <a:spcBef>
                <a:spcPts val="684"/>
              </a:spcBef>
              <a:spcAft>
                <a:spcPts val="684"/>
              </a:spcAft>
            </a:pPr>
            <a:r>
              <a:rPr lang="hr-HR" sz="2300" b="1" dirty="0">
                <a:solidFill>
                  <a:schemeClr val="tx2"/>
                </a:solidFill>
              </a:rPr>
              <a:t>Opća Uredba </a:t>
            </a:r>
            <a:r>
              <a:rPr lang="hr-HR" sz="2300" dirty="0">
                <a:solidFill>
                  <a:schemeClr val="tx2"/>
                </a:solidFill>
              </a:rPr>
              <a:t>- br. 1303/2013 Europskog parlamenta i Vijeća od 17. prosinca 2013. o utvrđivanju zajedničkih odredbi o Europskom fondu za regionalni razvoj, Europskom socijalnom fondu, Kohezijskom fondu, Europskom poljoprivrednom fondu za ruralni razvoj i Europskom fondu za pomorstvo i ribarstvo</a:t>
            </a:r>
          </a:p>
          <a:p>
            <a:pPr>
              <a:spcBef>
                <a:spcPts val="684"/>
              </a:spcBef>
              <a:spcAft>
                <a:spcPts val="684"/>
              </a:spcAft>
            </a:pPr>
            <a:r>
              <a:rPr lang="hr-HR" sz="2300" b="1" dirty="0">
                <a:solidFill>
                  <a:schemeClr val="tx2"/>
                </a:solidFill>
              </a:rPr>
              <a:t>EFRD Uredba</a:t>
            </a:r>
            <a:r>
              <a:rPr lang="hr-HR" sz="2300" dirty="0">
                <a:solidFill>
                  <a:schemeClr val="tx2"/>
                </a:solidFill>
              </a:rPr>
              <a:t> - br. 1301/2013 Europskog parlamenta i Vijeća od 17. prosinca 2013. o Europskom fondu za regionalni razvoj i o posebnim odredbama o cilju „Ulaganje za rast i radna mjesta”</a:t>
            </a:r>
          </a:p>
          <a:p>
            <a:pPr>
              <a:spcBef>
                <a:spcPts val="684"/>
              </a:spcBef>
              <a:spcAft>
                <a:spcPts val="684"/>
              </a:spcAft>
            </a:pPr>
            <a:r>
              <a:rPr lang="hr-HR" sz="2300" dirty="0">
                <a:solidFill>
                  <a:schemeClr val="tx2"/>
                </a:solidFill>
              </a:rPr>
              <a:t>ESF Uredba - br. 1304/2013 Europskog Parlamenta i Vijeća od    17. prosinca 2013. o Europskom socijalnom fondu</a:t>
            </a:r>
          </a:p>
          <a:p>
            <a:pPr>
              <a:spcBef>
                <a:spcPts val="684"/>
              </a:spcBef>
              <a:spcAft>
                <a:spcPts val="684"/>
              </a:spcAft>
            </a:pPr>
            <a:r>
              <a:rPr lang="hr-HR" sz="2300" b="1" dirty="0">
                <a:solidFill>
                  <a:schemeClr val="tx2"/>
                </a:solidFill>
              </a:rPr>
              <a:t>KF Uredba </a:t>
            </a:r>
            <a:r>
              <a:rPr lang="hr-HR" sz="2300" dirty="0">
                <a:solidFill>
                  <a:schemeClr val="tx2"/>
                </a:solidFill>
              </a:rPr>
              <a:t>- br. 1300/2013 Europskog parlamenta i Vijeća od      17. prosinca 2013. o Kohezijskom fondu</a:t>
            </a:r>
          </a:p>
          <a:p>
            <a:pPr>
              <a:spcBef>
                <a:spcPts val="684"/>
              </a:spcBef>
              <a:spcAft>
                <a:spcPts val="684"/>
              </a:spcAft>
            </a:pPr>
            <a:r>
              <a:rPr lang="hr-HR" sz="2300" dirty="0">
                <a:solidFill>
                  <a:schemeClr val="tx2"/>
                </a:solidFill>
              </a:rPr>
              <a:t>Provedbeni propisi, uredbe i vodiči – u fazi izrade i donošenje</a:t>
            </a:r>
          </a:p>
        </p:txBody>
      </p:sp>
      <p:sp>
        <p:nvSpPr>
          <p:cNvPr id="4" name="Slide Number Placeholder 3"/>
          <p:cNvSpPr>
            <a:spLocks noGrp="1"/>
          </p:cNvSpPr>
          <p:nvPr>
            <p:ph type="sldNum" sz="quarter" idx="11"/>
          </p:nvPr>
        </p:nvSpPr>
        <p:spPr/>
        <p:txBody>
          <a:bodyPr/>
          <a:lstStyle/>
          <a:p>
            <a:pPr>
              <a:defRPr/>
            </a:pPr>
            <a:fld id="{BDC65C8A-39CC-457F-8021-AFF3089761E6}" type="slidenum">
              <a:rPr lang="tr-TR" smtClean="0"/>
              <a:pPr>
                <a:defRPr/>
              </a:pPr>
              <a:t>5</a:t>
            </a:fld>
            <a:endParaRPr lang="tr-TR" dirty="0"/>
          </a:p>
        </p:txBody>
      </p:sp>
      <p:sp>
        <p:nvSpPr>
          <p:cNvPr id="6" name="Title 1"/>
          <p:cNvSpPr>
            <a:spLocks noGrp="1"/>
          </p:cNvSpPr>
          <p:nvPr>
            <p:ph type="title"/>
          </p:nvPr>
        </p:nvSpPr>
        <p:spPr>
          <a:xfrm>
            <a:off x="534432" y="541065"/>
            <a:ext cx="9018480" cy="1260475"/>
          </a:xfrm>
        </p:spPr>
        <p:txBody>
          <a:bodyPr/>
          <a:lstStyle/>
          <a:p>
            <a:pPr eaLnBrk="1" hangingPunct="1"/>
            <a:r>
              <a:rPr lang="hr-HR" sz="4100" dirty="0">
                <a:solidFill>
                  <a:schemeClr val="tx2"/>
                </a:solidFill>
              </a:rPr>
              <a:t>Strukturni fondovi – EU regulativa</a:t>
            </a:r>
          </a:p>
        </p:txBody>
      </p:sp>
    </p:spTree>
    <p:extLst>
      <p:ext uri="{BB962C8B-B14F-4D97-AF65-F5344CB8AC3E}">
        <p14:creationId xmlns:p14="http://schemas.microsoft.com/office/powerpoint/2010/main" val="34861052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21895"/>
            <a:ext cx="10683058" cy="7562850"/>
          </a:xfrm>
          <a:prstGeom prst="rect">
            <a:avLst/>
          </a:prstGeom>
          <a:noFill/>
          <a:ln w="9525">
            <a:noFill/>
            <a:miter lim="800000"/>
            <a:headEnd/>
            <a:tailEnd/>
          </a:ln>
        </p:spPr>
      </p:pic>
      <p:sp>
        <p:nvSpPr>
          <p:cNvPr id="3075" name="Title 1"/>
          <p:cNvSpPr>
            <a:spLocks noGrp="1"/>
          </p:cNvSpPr>
          <p:nvPr>
            <p:ph type="title"/>
          </p:nvPr>
        </p:nvSpPr>
        <p:spPr>
          <a:xfrm>
            <a:off x="534988" y="808039"/>
            <a:ext cx="9201150" cy="957262"/>
          </a:xfrm>
        </p:spPr>
        <p:txBody>
          <a:bodyPr/>
          <a:lstStyle/>
          <a:p>
            <a:pPr eaLnBrk="1" hangingPunct="1"/>
            <a:r>
              <a:rPr lang="hr-HR" sz="4000" dirty="0" smtClean="0"/>
              <a:t>SADRŽAJ PROJEKTNE PRIJAVE</a:t>
            </a:r>
          </a:p>
        </p:txBody>
      </p:sp>
      <p:sp>
        <p:nvSpPr>
          <p:cNvPr id="3076" name="Content Placeholder 2"/>
          <p:cNvSpPr>
            <a:spLocks noGrp="1"/>
          </p:cNvSpPr>
          <p:nvPr>
            <p:ph idx="1"/>
          </p:nvPr>
        </p:nvSpPr>
        <p:spPr>
          <a:xfrm>
            <a:off x="534988" y="1909217"/>
            <a:ext cx="9618663" cy="4991101"/>
          </a:xfrm>
        </p:spPr>
        <p:txBody>
          <a:bodyPr/>
          <a:lstStyle/>
          <a:p>
            <a:pPr eaLnBrk="1" hangingPunct="1">
              <a:buFont typeface="Wingdings" panose="05000000000000000000" pitchFamily="2" charset="2"/>
              <a:buChar char="Ø"/>
            </a:pPr>
            <a:r>
              <a:rPr lang="hr-HR" sz="3200" b="1" dirty="0" smtClean="0"/>
              <a:t>Izjava </a:t>
            </a:r>
            <a:r>
              <a:rPr lang="hr-HR" sz="3200" b="1" dirty="0"/>
              <a:t>o partnerstvu ili Ugovor o partnerstvu za podnošenje prijedloga </a:t>
            </a:r>
            <a:r>
              <a:rPr lang="hr-HR" sz="3200" b="1" dirty="0" smtClean="0"/>
              <a:t>projekta</a:t>
            </a:r>
            <a:endParaRPr lang="hr-HR" sz="3200" b="1" dirty="0"/>
          </a:p>
          <a:p>
            <a:pPr lvl="1" eaLnBrk="1" hangingPunct="1">
              <a:buFont typeface="Wingdings" panose="05000000000000000000" pitchFamily="2" charset="2"/>
              <a:buChar char="§"/>
            </a:pPr>
            <a:r>
              <a:rPr lang="hr-HR" dirty="0" smtClean="0"/>
              <a:t>Nije prilog Uputa</a:t>
            </a:r>
          </a:p>
          <a:p>
            <a:pPr lvl="1" eaLnBrk="1" hangingPunct="1">
              <a:buNone/>
            </a:pPr>
            <a:endParaRPr lang="hr-HR" dirty="0" smtClean="0"/>
          </a:p>
        </p:txBody>
      </p:sp>
    </p:spTree>
    <p:extLst>
      <p:ext uri="{BB962C8B-B14F-4D97-AF65-F5344CB8AC3E}">
        <p14:creationId xmlns:p14="http://schemas.microsoft.com/office/powerpoint/2010/main" val="11101826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791" y="0"/>
            <a:ext cx="10683058" cy="7562850"/>
          </a:xfrm>
          <a:prstGeom prst="rect">
            <a:avLst/>
          </a:prstGeom>
          <a:noFill/>
          <a:ln w="9525">
            <a:noFill/>
            <a:miter lim="800000"/>
            <a:headEnd/>
            <a:tailEnd/>
          </a:ln>
        </p:spPr>
      </p:pic>
      <p:sp>
        <p:nvSpPr>
          <p:cNvPr id="3075" name="Title 1"/>
          <p:cNvSpPr>
            <a:spLocks noGrp="1"/>
          </p:cNvSpPr>
          <p:nvPr>
            <p:ph type="title"/>
          </p:nvPr>
        </p:nvSpPr>
        <p:spPr>
          <a:xfrm>
            <a:off x="534989" y="830372"/>
            <a:ext cx="9201150" cy="957262"/>
          </a:xfrm>
        </p:spPr>
        <p:txBody>
          <a:bodyPr/>
          <a:lstStyle/>
          <a:p>
            <a:pPr eaLnBrk="1" hangingPunct="1"/>
            <a:r>
              <a:rPr lang="hr-HR" sz="4000" dirty="0" smtClean="0"/>
              <a:t>PODNOŠENJE PROJEKTNE PRIJAVE</a:t>
            </a:r>
          </a:p>
        </p:txBody>
      </p:sp>
      <p:sp>
        <p:nvSpPr>
          <p:cNvPr id="3076" name="Content Placeholder 2"/>
          <p:cNvSpPr>
            <a:spLocks noGrp="1"/>
          </p:cNvSpPr>
          <p:nvPr>
            <p:ph idx="1"/>
          </p:nvPr>
        </p:nvSpPr>
        <p:spPr>
          <a:xfrm>
            <a:off x="534990" y="1765301"/>
            <a:ext cx="9201149" cy="4991101"/>
          </a:xfrm>
        </p:spPr>
        <p:txBody>
          <a:bodyPr/>
          <a:lstStyle/>
          <a:p>
            <a:pPr algn="just" eaLnBrk="1" hangingPunct="1">
              <a:buFont typeface="Wingdings" panose="05000000000000000000" pitchFamily="2" charset="2"/>
              <a:buChar char="Ø"/>
            </a:pPr>
            <a:r>
              <a:rPr lang="hr-HR" sz="2800" dirty="0" smtClean="0"/>
              <a:t>Rok za podnošenje je </a:t>
            </a:r>
            <a:r>
              <a:rPr lang="hr-HR" sz="2800" b="1" u="sng" dirty="0" smtClean="0"/>
              <a:t>24. travnja </a:t>
            </a:r>
            <a:r>
              <a:rPr lang="hr-HR" sz="2800" b="1" u="sng" dirty="0"/>
              <a:t>2014. godine do 15:00</a:t>
            </a:r>
            <a:endParaRPr lang="hr-HR" sz="2800" u="sng" dirty="0" smtClean="0"/>
          </a:p>
          <a:p>
            <a:pPr algn="just" eaLnBrk="1" hangingPunct="1">
              <a:buFont typeface="Wingdings" panose="05000000000000000000" pitchFamily="2" charset="2"/>
              <a:buChar char="Ø"/>
            </a:pPr>
            <a:r>
              <a:rPr lang="hr-HR" sz="2800" dirty="0"/>
              <a:t>Prijave projekata, odnosno prijedlozi projekata, dostavljaju se u papirnatom obliku u izvorniku i 3 kopije, te u elektroničkom obliku - CD, priložen uz izvornik i svaku </a:t>
            </a:r>
            <a:r>
              <a:rPr lang="hr-HR" sz="2800" dirty="0" smtClean="0"/>
              <a:t>kopiju. </a:t>
            </a:r>
            <a:endParaRPr lang="hr-HR" sz="2800" dirty="0"/>
          </a:p>
          <a:p>
            <a:pPr algn="just" eaLnBrk="1" hangingPunct="1">
              <a:buFont typeface="Wingdings" panose="05000000000000000000" pitchFamily="2" charset="2"/>
              <a:buChar char="Ø"/>
            </a:pPr>
            <a:r>
              <a:rPr lang="hr-HR" sz="2800" dirty="0"/>
              <a:t>Izvornik i kopije moraju biti posebno uvezeni i jasno označeni kao "izvornik" i "kopija".</a:t>
            </a:r>
          </a:p>
          <a:p>
            <a:pPr algn="just" eaLnBrk="1" hangingPunct="1">
              <a:buFont typeface="Wingdings" panose="05000000000000000000" pitchFamily="2" charset="2"/>
              <a:buChar char="Ø"/>
            </a:pPr>
            <a:r>
              <a:rPr lang="hr-HR" sz="2800" dirty="0"/>
              <a:t>Dokumenti dostavljeni u elektroničkom obliku moraju biti identični onima na papiru</a:t>
            </a:r>
            <a:r>
              <a:rPr lang="hr-HR" sz="2800" dirty="0" smtClean="0"/>
              <a:t>.</a:t>
            </a:r>
            <a:endParaRPr lang="hr-HR" sz="2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791" y="0"/>
            <a:ext cx="10683058" cy="7562850"/>
          </a:xfrm>
          <a:prstGeom prst="rect">
            <a:avLst/>
          </a:prstGeom>
          <a:noFill/>
          <a:ln w="9525">
            <a:noFill/>
            <a:miter lim="800000"/>
            <a:headEnd/>
            <a:tailEnd/>
          </a:ln>
        </p:spPr>
      </p:pic>
      <p:sp>
        <p:nvSpPr>
          <p:cNvPr id="3075" name="Title 1"/>
          <p:cNvSpPr>
            <a:spLocks noGrp="1"/>
          </p:cNvSpPr>
          <p:nvPr>
            <p:ph type="title"/>
          </p:nvPr>
        </p:nvSpPr>
        <p:spPr>
          <a:xfrm>
            <a:off x="534989" y="830372"/>
            <a:ext cx="9201150" cy="957262"/>
          </a:xfrm>
        </p:spPr>
        <p:txBody>
          <a:bodyPr/>
          <a:lstStyle/>
          <a:p>
            <a:pPr eaLnBrk="1" hangingPunct="1"/>
            <a:r>
              <a:rPr lang="hr-HR" sz="4000" dirty="0" smtClean="0"/>
              <a:t>PODNOŠENJE PROJEKTNE PRIJAVE</a:t>
            </a:r>
          </a:p>
        </p:txBody>
      </p:sp>
      <p:sp>
        <p:nvSpPr>
          <p:cNvPr id="3076" name="Content Placeholder 2"/>
          <p:cNvSpPr>
            <a:spLocks noGrp="1"/>
          </p:cNvSpPr>
          <p:nvPr>
            <p:ph idx="1"/>
          </p:nvPr>
        </p:nvSpPr>
        <p:spPr>
          <a:xfrm>
            <a:off x="534990" y="1765301"/>
            <a:ext cx="9201150" cy="4991101"/>
          </a:xfrm>
        </p:spPr>
        <p:txBody>
          <a:bodyPr/>
          <a:lstStyle/>
          <a:p>
            <a:pPr algn="just" eaLnBrk="1" hangingPunct="1">
              <a:buFont typeface="Wingdings" panose="05000000000000000000" pitchFamily="2" charset="2"/>
              <a:buChar char="Ø"/>
            </a:pPr>
            <a:r>
              <a:rPr lang="hr-HR" sz="2800" dirty="0"/>
              <a:t>Prijedlozi projekata dostavljaju se u zatvorenoj omotnici  i na kojoj mora biti naznačeno:</a:t>
            </a:r>
          </a:p>
          <a:p>
            <a:pPr lvl="1" algn="just" eaLnBrk="1" hangingPunct="1">
              <a:buFont typeface="Arial" panose="020B0604020202020204" pitchFamily="34" charset="0"/>
              <a:buChar char="•"/>
            </a:pPr>
            <a:r>
              <a:rPr lang="hr-HR" sz="2800" b="1" dirty="0" smtClean="0"/>
              <a:t>naziv </a:t>
            </a:r>
            <a:r>
              <a:rPr lang="hr-HR" sz="2800" b="1" dirty="0"/>
              <a:t>i adresa prijavitelja,</a:t>
            </a:r>
          </a:p>
          <a:p>
            <a:pPr lvl="1" algn="just" eaLnBrk="1" hangingPunct="1">
              <a:buFont typeface="Arial" panose="020B0604020202020204" pitchFamily="34" charset="0"/>
              <a:buChar char="•"/>
            </a:pPr>
            <a:r>
              <a:rPr lang="hr-HR" sz="2800" b="1" dirty="0" smtClean="0"/>
              <a:t>referentni </a:t>
            </a:r>
            <a:r>
              <a:rPr lang="hr-HR" sz="2800" b="1" dirty="0"/>
              <a:t>broj i naziv poziva za dostavu projektnih prijedloga,</a:t>
            </a:r>
          </a:p>
          <a:p>
            <a:pPr lvl="1" algn="just" eaLnBrk="1" hangingPunct="1">
              <a:buFont typeface="Arial" panose="020B0604020202020204" pitchFamily="34" charset="0"/>
              <a:buChar char="•"/>
            </a:pPr>
            <a:r>
              <a:rPr lang="hr-HR" sz="2800" b="1" dirty="0" smtClean="0"/>
              <a:t>naznaka </a:t>
            </a:r>
            <a:r>
              <a:rPr lang="hr-HR" sz="2800" b="1" dirty="0"/>
              <a:t>»Molimo ne otvarati«.</a:t>
            </a:r>
          </a:p>
          <a:p>
            <a:pPr algn="just" eaLnBrk="1" hangingPunct="1">
              <a:buFont typeface="Wingdings" panose="05000000000000000000" pitchFamily="2" charset="2"/>
              <a:buChar char="Ø"/>
            </a:pPr>
            <a:r>
              <a:rPr lang="hr-HR" sz="2800" dirty="0"/>
              <a:t>Prijedlozi projekata mogu se dostaviti poštom, kurirskom službom ili osobno uručiti na sljedeću adresu:</a:t>
            </a:r>
          </a:p>
          <a:p>
            <a:pPr marL="0" indent="0" algn="ctr" eaLnBrk="1" hangingPunct="1">
              <a:buNone/>
            </a:pPr>
            <a:r>
              <a:rPr lang="hr-HR" sz="2800" b="1" dirty="0"/>
              <a:t>Hrvatske vode</a:t>
            </a:r>
          </a:p>
          <a:p>
            <a:pPr marL="0" indent="0" algn="ctr" eaLnBrk="1" hangingPunct="1">
              <a:buNone/>
            </a:pPr>
            <a:r>
              <a:rPr lang="hr-HR" sz="2800" b="1" dirty="0"/>
              <a:t>Sektor za projekte sufinancirane sredstvima EU</a:t>
            </a:r>
          </a:p>
          <a:p>
            <a:pPr marL="0" indent="0" algn="ctr" eaLnBrk="1" hangingPunct="1">
              <a:buNone/>
            </a:pPr>
            <a:r>
              <a:rPr lang="hr-HR" sz="2800" b="1" dirty="0"/>
              <a:t>Ulica grada Vukovara 220, 10 000 </a:t>
            </a:r>
            <a:r>
              <a:rPr lang="hr-HR" sz="2800" b="1" dirty="0" smtClean="0"/>
              <a:t>Zagreb</a:t>
            </a:r>
            <a:endParaRPr lang="hr-HR" sz="2800" b="1" dirty="0"/>
          </a:p>
        </p:txBody>
      </p:sp>
    </p:spTree>
    <p:extLst>
      <p:ext uri="{BB962C8B-B14F-4D97-AF65-F5344CB8AC3E}">
        <p14:creationId xmlns:p14="http://schemas.microsoft.com/office/powerpoint/2010/main" val="11445351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791" y="0"/>
            <a:ext cx="10683058" cy="7562850"/>
          </a:xfrm>
          <a:prstGeom prst="rect">
            <a:avLst/>
          </a:prstGeom>
          <a:noFill/>
          <a:ln w="9525">
            <a:noFill/>
            <a:miter lim="800000"/>
            <a:headEnd/>
            <a:tailEnd/>
          </a:ln>
        </p:spPr>
      </p:pic>
      <p:sp>
        <p:nvSpPr>
          <p:cNvPr id="3075" name="Title 1"/>
          <p:cNvSpPr>
            <a:spLocks noGrp="1"/>
          </p:cNvSpPr>
          <p:nvPr>
            <p:ph type="ctrTitle"/>
          </p:nvPr>
        </p:nvSpPr>
        <p:spPr>
          <a:xfrm>
            <a:off x="303759" y="2733276"/>
            <a:ext cx="9085342" cy="1621111"/>
          </a:xfrm>
        </p:spPr>
        <p:txBody>
          <a:bodyPr/>
          <a:lstStyle/>
          <a:p>
            <a:pPr eaLnBrk="1" hangingPunct="1"/>
            <a:r>
              <a:rPr lang="hr-HR" sz="4000" dirty="0" smtClean="0">
                <a:solidFill>
                  <a:srgbClr val="7030A0"/>
                </a:solidFill>
              </a:rPr>
              <a:t>POSTUPAK PROCJENE </a:t>
            </a:r>
            <a:br>
              <a:rPr lang="hr-HR" sz="4000" dirty="0" smtClean="0">
                <a:solidFill>
                  <a:srgbClr val="7030A0"/>
                </a:solidFill>
              </a:rPr>
            </a:br>
            <a:r>
              <a:rPr lang="hr-HR" sz="4000" dirty="0" smtClean="0">
                <a:solidFill>
                  <a:srgbClr val="7030A0"/>
                </a:solidFill>
              </a:rPr>
              <a:t>PROJEKTNIH PRIJAVA</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791" y="1909"/>
            <a:ext cx="10683058" cy="7562850"/>
          </a:xfrm>
          <a:prstGeom prst="rect">
            <a:avLst/>
          </a:prstGeom>
          <a:noFill/>
          <a:ln w="9525">
            <a:noFill/>
            <a:miter lim="800000"/>
            <a:headEnd/>
            <a:tailEnd/>
          </a:ln>
        </p:spPr>
      </p:pic>
      <p:sp>
        <p:nvSpPr>
          <p:cNvPr id="3075" name="Title 1"/>
          <p:cNvSpPr>
            <a:spLocks noGrp="1"/>
          </p:cNvSpPr>
          <p:nvPr>
            <p:ph type="title"/>
          </p:nvPr>
        </p:nvSpPr>
        <p:spPr>
          <a:xfrm>
            <a:off x="534988" y="808039"/>
            <a:ext cx="9201150" cy="957262"/>
          </a:xfrm>
        </p:spPr>
        <p:txBody>
          <a:bodyPr/>
          <a:lstStyle/>
          <a:p>
            <a:pPr eaLnBrk="1" hangingPunct="1"/>
            <a:r>
              <a:rPr lang="hr-HR" sz="4000" dirty="0" smtClean="0"/>
              <a:t>KORACI</a:t>
            </a:r>
          </a:p>
        </p:txBody>
      </p:sp>
      <p:sp>
        <p:nvSpPr>
          <p:cNvPr id="3076" name="Content Placeholder 2"/>
          <p:cNvSpPr>
            <a:spLocks noGrp="1"/>
          </p:cNvSpPr>
          <p:nvPr>
            <p:ph idx="1"/>
          </p:nvPr>
        </p:nvSpPr>
        <p:spPr/>
        <p:txBody>
          <a:bodyPr/>
          <a:lstStyle/>
          <a:p>
            <a:pPr eaLnBrk="1" hangingPunct="1">
              <a:buFont typeface="Wingdings" panose="05000000000000000000" pitchFamily="2" charset="2"/>
              <a:buChar char="§"/>
            </a:pPr>
            <a:r>
              <a:rPr lang="hr-HR" sz="3200" dirty="0" smtClean="0"/>
              <a:t>Korak 1: Prijem i registracija projektnih prijava</a:t>
            </a:r>
          </a:p>
          <a:p>
            <a:pPr eaLnBrk="1" hangingPunct="1">
              <a:buFont typeface="Wingdings" panose="05000000000000000000" pitchFamily="2" charset="2"/>
              <a:buChar char="§"/>
            </a:pPr>
            <a:r>
              <a:rPr lang="hr-HR" sz="3200" dirty="0" smtClean="0"/>
              <a:t>Korak 2: Administrativna provjera</a:t>
            </a:r>
          </a:p>
          <a:p>
            <a:pPr eaLnBrk="1" hangingPunct="1">
              <a:buFont typeface="Wingdings" panose="05000000000000000000" pitchFamily="2" charset="2"/>
              <a:buChar char="§"/>
            </a:pPr>
            <a:r>
              <a:rPr lang="hr-HR" sz="3200" dirty="0" smtClean="0"/>
              <a:t>Korak 3: Odabir projekata</a:t>
            </a:r>
          </a:p>
          <a:p>
            <a:pPr eaLnBrk="1" hangingPunct="1">
              <a:buFont typeface="Wingdings" panose="05000000000000000000" pitchFamily="2" charset="2"/>
              <a:buChar char="§"/>
            </a:pPr>
            <a:r>
              <a:rPr lang="hr-HR" sz="3200" dirty="0" smtClean="0"/>
              <a:t>Korak 4: Provjera prihvatljivosti</a:t>
            </a:r>
          </a:p>
          <a:p>
            <a:pPr eaLnBrk="1" hangingPunct="1">
              <a:buFont typeface="Wingdings" panose="05000000000000000000" pitchFamily="2" charset="2"/>
              <a:buChar char="§"/>
            </a:pPr>
            <a:r>
              <a:rPr lang="hr-HR" sz="3200" dirty="0" smtClean="0"/>
              <a:t>Korak 5: Odluka o financiranju</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8743" y="-22398"/>
            <a:ext cx="10683058" cy="7562850"/>
          </a:xfrm>
          <a:prstGeom prst="rect">
            <a:avLst/>
          </a:prstGeom>
          <a:noFill/>
          <a:ln w="9525">
            <a:noFill/>
            <a:miter lim="800000"/>
            <a:headEnd/>
            <a:tailEnd/>
          </a:ln>
        </p:spPr>
      </p:pic>
      <p:sp>
        <p:nvSpPr>
          <p:cNvPr id="3075" name="Title 1"/>
          <p:cNvSpPr>
            <a:spLocks noGrp="1"/>
          </p:cNvSpPr>
          <p:nvPr>
            <p:ph type="title"/>
          </p:nvPr>
        </p:nvSpPr>
        <p:spPr>
          <a:xfrm>
            <a:off x="-200297" y="1059121"/>
            <a:ext cx="11233248" cy="957262"/>
          </a:xfrm>
        </p:spPr>
        <p:txBody>
          <a:bodyPr/>
          <a:lstStyle/>
          <a:p>
            <a:pPr eaLnBrk="1" hangingPunct="1"/>
            <a:r>
              <a:rPr lang="hr-HR" sz="4000" dirty="0" smtClean="0"/>
              <a:t>KORAK 1: PRIJEM I REGISTRACIJA PROJEKTNIH PRIJAVA</a:t>
            </a:r>
            <a:endParaRPr lang="hr-HR" sz="4000" dirty="0"/>
          </a:p>
        </p:txBody>
      </p:sp>
      <p:sp>
        <p:nvSpPr>
          <p:cNvPr id="3076" name="Content Placeholder 2"/>
          <p:cNvSpPr>
            <a:spLocks noGrp="1"/>
          </p:cNvSpPr>
          <p:nvPr>
            <p:ph idx="1"/>
          </p:nvPr>
        </p:nvSpPr>
        <p:spPr>
          <a:xfrm>
            <a:off x="567122" y="2034312"/>
            <a:ext cx="9618663" cy="4991101"/>
          </a:xfrm>
        </p:spPr>
        <p:txBody>
          <a:bodyPr/>
          <a:lstStyle/>
          <a:p>
            <a:pPr algn="just">
              <a:spcAft>
                <a:spcPts val="0"/>
              </a:spcAft>
              <a:buFont typeface="Wingdings" panose="05000000000000000000" pitchFamily="2" charset="2"/>
              <a:buChar char="§"/>
            </a:pPr>
            <a:r>
              <a:rPr lang="hr-HR" sz="2400" dirty="0" smtClean="0">
                <a:ea typeface="Times New Roman"/>
              </a:rPr>
              <a:t>Prijedloge </a:t>
            </a:r>
            <a:r>
              <a:rPr lang="hr-HR" sz="2400" dirty="0">
                <a:ea typeface="Times New Roman"/>
              </a:rPr>
              <a:t>projekata </a:t>
            </a:r>
            <a:r>
              <a:rPr lang="hr-HR" sz="2400" dirty="0" smtClean="0">
                <a:ea typeface="Times New Roman"/>
              </a:rPr>
              <a:t>potrebno je dostaviti u </a:t>
            </a:r>
            <a:r>
              <a:rPr lang="hr-HR" sz="2400" dirty="0">
                <a:ea typeface="Times New Roman"/>
              </a:rPr>
              <a:t>zatvorenoj omotnici  </a:t>
            </a:r>
            <a:r>
              <a:rPr lang="hr-HR" sz="2400" dirty="0" smtClean="0">
                <a:ea typeface="Times New Roman"/>
              </a:rPr>
              <a:t>na </a:t>
            </a:r>
            <a:r>
              <a:rPr lang="hr-HR" sz="2400" dirty="0">
                <a:ea typeface="Times New Roman"/>
              </a:rPr>
              <a:t>kojoj mora biti naznačeno:</a:t>
            </a:r>
            <a:endParaRPr lang="hr-HR" sz="2400" dirty="0">
              <a:latin typeface="Times New Roman"/>
              <a:ea typeface="Times New Roman"/>
            </a:endParaRPr>
          </a:p>
          <a:p>
            <a:pPr marL="0" indent="0" algn="just">
              <a:spcAft>
                <a:spcPts val="0"/>
              </a:spcAft>
              <a:buNone/>
            </a:pPr>
            <a:r>
              <a:rPr lang="hr-HR" sz="2400" dirty="0" smtClean="0">
                <a:ea typeface="Times New Roman"/>
              </a:rPr>
              <a:t>	– </a:t>
            </a:r>
            <a:r>
              <a:rPr lang="hr-HR" sz="2400" dirty="0">
                <a:ea typeface="Times New Roman"/>
              </a:rPr>
              <a:t>naziv i adresa prijavitelja,</a:t>
            </a:r>
            <a:endParaRPr lang="hr-HR" sz="2400" dirty="0">
              <a:latin typeface="Times New Roman"/>
              <a:ea typeface="Times New Roman"/>
            </a:endParaRPr>
          </a:p>
          <a:p>
            <a:pPr marL="0" indent="0" algn="just">
              <a:spcAft>
                <a:spcPts val="0"/>
              </a:spcAft>
              <a:buNone/>
            </a:pPr>
            <a:r>
              <a:rPr lang="hr-HR" sz="2400" dirty="0" smtClean="0">
                <a:ea typeface="Times New Roman"/>
              </a:rPr>
              <a:t>	– </a:t>
            </a:r>
            <a:r>
              <a:rPr lang="hr-HR" sz="2400" dirty="0">
                <a:ea typeface="Times New Roman"/>
              </a:rPr>
              <a:t>referentni broj i naziv poziva za dostavu projektnih prijedloga,</a:t>
            </a:r>
            <a:endParaRPr lang="hr-HR" sz="2400" dirty="0">
              <a:latin typeface="Times New Roman"/>
              <a:ea typeface="Times New Roman"/>
            </a:endParaRPr>
          </a:p>
          <a:p>
            <a:pPr marL="0" indent="0" algn="just">
              <a:spcAft>
                <a:spcPts val="0"/>
              </a:spcAft>
              <a:buNone/>
            </a:pPr>
            <a:r>
              <a:rPr lang="hr-HR" sz="2400" dirty="0" smtClean="0">
                <a:ea typeface="Times New Roman"/>
              </a:rPr>
              <a:t>	– naznaka </a:t>
            </a:r>
            <a:r>
              <a:rPr lang="hr-HR" sz="2400" dirty="0">
                <a:ea typeface="Times New Roman"/>
              </a:rPr>
              <a:t>»</a:t>
            </a:r>
            <a:r>
              <a:rPr lang="hr-HR" sz="2400" b="1" dirty="0">
                <a:ea typeface="Times New Roman"/>
              </a:rPr>
              <a:t>Molimo ne otvarati</a:t>
            </a:r>
            <a:r>
              <a:rPr lang="hr-HR" sz="2400" dirty="0" smtClean="0">
                <a:ea typeface="Times New Roman"/>
              </a:rPr>
              <a:t>«.</a:t>
            </a:r>
          </a:p>
          <a:p>
            <a:pPr lvl="0" algn="just">
              <a:spcAft>
                <a:spcPts val="0"/>
              </a:spcAft>
              <a:buFont typeface="Wingdings" panose="05000000000000000000" pitchFamily="2" charset="2"/>
              <a:buChar char="§"/>
            </a:pPr>
            <a:r>
              <a:rPr lang="hr-HR" sz="2400" dirty="0" smtClean="0">
                <a:solidFill>
                  <a:prstClr val="black"/>
                </a:solidFill>
                <a:ea typeface="Times New Roman"/>
              </a:rPr>
              <a:t>Prijedlog projekta mora sadržavati sve dokumente propisane u </a:t>
            </a:r>
            <a:r>
              <a:rPr lang="hr-HR" sz="2400" dirty="0">
                <a:solidFill>
                  <a:prstClr val="black"/>
                </a:solidFill>
                <a:ea typeface="Times New Roman"/>
              </a:rPr>
              <a:t>S</a:t>
            </a:r>
            <a:r>
              <a:rPr lang="hr-HR" sz="2400" dirty="0" smtClean="0">
                <a:solidFill>
                  <a:prstClr val="black"/>
                </a:solidFill>
                <a:ea typeface="Times New Roman"/>
              </a:rPr>
              <a:t>adržaju projektne prijave  kako je navedeno u Uputama.</a:t>
            </a:r>
          </a:p>
          <a:p>
            <a:pPr lvl="0" algn="just">
              <a:spcAft>
                <a:spcPts val="0"/>
              </a:spcAft>
              <a:buFont typeface="Wingdings" panose="05000000000000000000" pitchFamily="2" charset="2"/>
              <a:buChar char="§"/>
            </a:pPr>
            <a:r>
              <a:rPr lang="hr-HR" sz="2400" dirty="0" smtClean="0">
                <a:solidFill>
                  <a:prstClr val="black"/>
                </a:solidFill>
                <a:ea typeface="Times New Roman"/>
              </a:rPr>
              <a:t>Prijedlog projekta potrebno je dostaviti u odgovarajućem broju izvornika i kopija kako u papirnatom tako i na elektroničkom mediju sukladno Uputama.</a:t>
            </a:r>
            <a:endParaRPr lang="hr-HR" sz="2400" dirty="0">
              <a:solidFill>
                <a:prstClr val="black"/>
              </a:solidFill>
              <a:latin typeface="Times New Roman"/>
              <a:ea typeface="Times New Roman"/>
            </a:endParaRPr>
          </a:p>
          <a:p>
            <a:pPr marL="0" indent="0" algn="just">
              <a:spcAft>
                <a:spcPts val="0"/>
              </a:spcAft>
              <a:buNone/>
            </a:pPr>
            <a:endParaRPr lang="hr-HR" sz="2800" dirty="0" smtClean="0">
              <a:ea typeface="Times New Roman"/>
            </a:endParaRPr>
          </a:p>
        </p:txBody>
      </p:sp>
    </p:spTree>
    <p:extLst>
      <p:ext uri="{BB962C8B-B14F-4D97-AF65-F5344CB8AC3E}">
        <p14:creationId xmlns:p14="http://schemas.microsoft.com/office/powerpoint/2010/main" val="26192180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6281" y="0"/>
            <a:ext cx="10683058" cy="7562850"/>
          </a:xfrm>
          <a:prstGeom prst="rect">
            <a:avLst/>
          </a:prstGeom>
          <a:noFill/>
          <a:ln w="9525">
            <a:noFill/>
            <a:miter lim="800000"/>
            <a:headEnd/>
            <a:tailEnd/>
          </a:ln>
        </p:spPr>
      </p:pic>
      <p:sp>
        <p:nvSpPr>
          <p:cNvPr id="3075" name="Title 1"/>
          <p:cNvSpPr>
            <a:spLocks noGrp="1"/>
          </p:cNvSpPr>
          <p:nvPr>
            <p:ph type="title"/>
          </p:nvPr>
        </p:nvSpPr>
        <p:spPr>
          <a:xfrm>
            <a:off x="725239" y="829097"/>
            <a:ext cx="9201150" cy="648072"/>
          </a:xfrm>
        </p:spPr>
        <p:txBody>
          <a:bodyPr/>
          <a:lstStyle/>
          <a:p>
            <a:pPr eaLnBrk="1" hangingPunct="1"/>
            <a:r>
              <a:rPr lang="hr-HR" sz="4000" dirty="0" smtClean="0"/>
              <a:t>KORAK 2: ADMINISTRATIVNA PROVJERA</a:t>
            </a:r>
            <a:endParaRPr lang="hr-HR" sz="4000" dirty="0"/>
          </a:p>
        </p:txBody>
      </p:sp>
      <p:sp>
        <p:nvSpPr>
          <p:cNvPr id="3076" name="Content Placeholder 2"/>
          <p:cNvSpPr>
            <a:spLocks noGrp="1"/>
          </p:cNvSpPr>
          <p:nvPr>
            <p:ph idx="1"/>
          </p:nvPr>
        </p:nvSpPr>
        <p:spPr>
          <a:xfrm>
            <a:off x="3472111" y="1549177"/>
            <a:ext cx="6048672" cy="5544516"/>
          </a:xfrm>
        </p:spPr>
        <p:txBody>
          <a:bodyPr/>
          <a:lstStyle/>
          <a:p>
            <a:pPr lvl="0" eaLnBrk="1" hangingPunct="1">
              <a:buFont typeface="Wingdings" panose="05000000000000000000" pitchFamily="2" charset="2"/>
              <a:buChar char="§"/>
            </a:pPr>
            <a:r>
              <a:rPr lang="hr-HR" sz="2800" b="1" i="1" dirty="0"/>
              <a:t>Hrvatske </a:t>
            </a:r>
            <a:r>
              <a:rPr lang="hr-HR" sz="2800" b="1" i="1" dirty="0" smtClean="0"/>
              <a:t>vode</a:t>
            </a:r>
            <a:r>
              <a:rPr lang="hr-HR" sz="2800" b="1" i="1" dirty="0"/>
              <a:t> </a:t>
            </a:r>
            <a:r>
              <a:rPr lang="hr-HR" sz="2800" b="1" i="1" dirty="0" smtClean="0"/>
              <a:t>provode </a:t>
            </a:r>
            <a:r>
              <a:rPr lang="hr-HR" sz="2800" dirty="0" smtClean="0"/>
              <a:t>provjeru administrativne 	usklađenosti sukladno točki 4.3. </a:t>
            </a:r>
            <a:r>
              <a:rPr lang="hr-HR" sz="2800" dirty="0" err="1" smtClean="0"/>
              <a:t>UZP</a:t>
            </a:r>
            <a:r>
              <a:rPr lang="hr-HR" sz="2800" dirty="0" smtClean="0"/>
              <a:t> (Prilog 2 </a:t>
            </a:r>
            <a:r>
              <a:rPr lang="hr-HR" sz="2800" dirty="0" err="1" smtClean="0"/>
              <a:t>UZP</a:t>
            </a:r>
            <a:r>
              <a:rPr lang="hr-HR" sz="2800" dirty="0" smtClean="0"/>
              <a:t>)</a:t>
            </a:r>
            <a:endParaRPr lang="hr-HR" sz="2800" dirty="0"/>
          </a:p>
          <a:p>
            <a:pPr eaLnBrk="1" hangingPunct="1">
              <a:buFont typeface="Wingdings" panose="05000000000000000000" pitchFamily="2" charset="2"/>
              <a:buChar char="§"/>
            </a:pPr>
            <a:r>
              <a:rPr lang="hr-HR" sz="2800" dirty="0"/>
              <a:t>Hrvatske vode pisanim putem </a:t>
            </a:r>
            <a:r>
              <a:rPr lang="hr-HR" sz="2800" i="1" dirty="0"/>
              <a:t>obavještavaju svakog prijavitelj</a:t>
            </a:r>
            <a:r>
              <a:rPr lang="hr-HR" sz="2800" dirty="0"/>
              <a:t>a o rezultatima administrativne provjere u roku od 15 dana od dana zaprimanja projektne prijave</a:t>
            </a:r>
          </a:p>
          <a:p>
            <a:pPr eaLnBrk="1" hangingPunct="1">
              <a:buFont typeface="Wingdings" panose="05000000000000000000" pitchFamily="2" charset="2"/>
              <a:buChar char="§"/>
            </a:pPr>
            <a:r>
              <a:rPr lang="hr-HR" sz="2800" dirty="0"/>
              <a:t>Prijave koje </a:t>
            </a:r>
            <a:r>
              <a:rPr lang="hr-HR" sz="2800" b="1" i="1" dirty="0"/>
              <a:t>ne ispunjavaju uvjete </a:t>
            </a:r>
            <a:r>
              <a:rPr lang="hr-HR" sz="2800" dirty="0"/>
              <a:t>iz </a:t>
            </a:r>
            <a:r>
              <a:rPr lang="hr-HR" sz="2800" b="1" dirty="0">
                <a:solidFill>
                  <a:srgbClr val="0070C0"/>
                </a:solidFill>
              </a:rPr>
              <a:t>kontrolne liste </a:t>
            </a:r>
            <a:r>
              <a:rPr lang="hr-HR" sz="2800" dirty="0"/>
              <a:t>biti će isključene iz daljnjeg postupka procjene projektnog prijedloga.</a:t>
            </a:r>
          </a:p>
          <a:p>
            <a:pPr eaLnBrk="1" hangingPunct="1"/>
            <a:endParaRPr lang="hr-HR" sz="2800" dirty="0" smtClean="0"/>
          </a:p>
        </p:txBody>
      </p:sp>
      <p:graphicFrame>
        <p:nvGraphicFramePr>
          <p:cNvPr id="2" name="Table 1"/>
          <p:cNvGraphicFramePr>
            <a:graphicFrameLocks noGrp="1"/>
          </p:cNvGraphicFramePr>
          <p:nvPr>
            <p:extLst>
              <p:ext uri="{D42A27DB-BD31-4B8C-83A1-F6EECF244321}">
                <p14:modId xmlns:p14="http://schemas.microsoft.com/office/powerpoint/2010/main" val="1565435968"/>
              </p:ext>
            </p:extLst>
          </p:nvPr>
        </p:nvGraphicFramePr>
        <p:xfrm>
          <a:off x="159743" y="2145262"/>
          <a:ext cx="3384376" cy="5012436"/>
        </p:xfrm>
        <a:graphic>
          <a:graphicData uri="http://schemas.openxmlformats.org/drawingml/2006/table">
            <a:tbl>
              <a:tblPr>
                <a:tableStyleId>{5C22544A-7EE6-4342-B048-85BDC9FD1C3A}</a:tableStyleId>
              </a:tblPr>
              <a:tblGrid>
                <a:gridCol w="277073"/>
                <a:gridCol w="2069612"/>
                <a:gridCol w="345897"/>
                <a:gridCol w="345897"/>
                <a:gridCol w="345897"/>
              </a:tblGrid>
              <a:tr h="195953">
                <a:tc>
                  <a:txBody>
                    <a:bodyPr/>
                    <a:lstStyle/>
                    <a:p>
                      <a:pPr algn="l">
                        <a:lnSpc>
                          <a:spcPct val="115000"/>
                        </a:lnSpc>
                        <a:spcBef>
                          <a:spcPts val="600"/>
                        </a:spcBef>
                        <a:spcAft>
                          <a:spcPts val="600"/>
                        </a:spcAft>
                        <a:tabLst>
                          <a:tab pos="142875" algn="l"/>
                        </a:tabLst>
                      </a:pPr>
                      <a:r>
                        <a:rPr lang="en-GB" sz="1100" dirty="0">
                          <a:effectLst/>
                        </a:rPr>
                        <a:t>BR</a:t>
                      </a:r>
                      <a:endParaRPr lang="hr-HR" sz="1100" dirty="0">
                        <a:effectLst/>
                        <a:latin typeface="Calibri"/>
                        <a:ea typeface="Calibri"/>
                        <a:cs typeface="Times New Roman"/>
                      </a:endParaRPr>
                    </a:p>
                  </a:txBody>
                  <a:tcPr marL="68580" marR="68580" marT="0" marB="0"/>
                </a:tc>
                <a:tc>
                  <a:txBody>
                    <a:bodyPr/>
                    <a:lstStyle/>
                    <a:p>
                      <a:pPr algn="just">
                        <a:lnSpc>
                          <a:spcPct val="115000"/>
                        </a:lnSpc>
                        <a:spcBef>
                          <a:spcPts val="600"/>
                        </a:spcBef>
                        <a:spcAft>
                          <a:spcPts val="600"/>
                        </a:spcAft>
                      </a:pPr>
                      <a:r>
                        <a:rPr lang="hr-HR" sz="1100" dirty="0">
                          <a:effectLst/>
                        </a:rPr>
                        <a:t>ADMINISTRATIVNA PROVJERA</a:t>
                      </a:r>
                      <a:endParaRPr lang="hr-HR" sz="1100" dirty="0">
                        <a:effectLst/>
                        <a:latin typeface="Calibri"/>
                        <a:ea typeface="Calibri"/>
                        <a:cs typeface="Times New Roman"/>
                      </a:endParaRPr>
                    </a:p>
                  </a:txBody>
                  <a:tcPr marL="68580" marR="68580" marT="0" marB="0" anchor="ctr"/>
                </a:tc>
                <a:tc>
                  <a:txBody>
                    <a:bodyPr/>
                    <a:lstStyle/>
                    <a:p>
                      <a:pPr algn="l">
                        <a:lnSpc>
                          <a:spcPct val="115000"/>
                        </a:lnSpc>
                        <a:spcBef>
                          <a:spcPts val="600"/>
                        </a:spcBef>
                        <a:spcAft>
                          <a:spcPts val="600"/>
                        </a:spcAft>
                      </a:pPr>
                      <a:r>
                        <a:rPr lang="hr-HR" sz="1100">
                          <a:effectLst/>
                        </a:rPr>
                        <a:t>DA</a:t>
                      </a:r>
                      <a:endParaRPr lang="hr-HR" sz="1100">
                        <a:effectLst/>
                        <a:latin typeface="Calibri"/>
                        <a:ea typeface="Calibri"/>
                        <a:cs typeface="Times New Roman"/>
                      </a:endParaRPr>
                    </a:p>
                  </a:txBody>
                  <a:tcPr marL="68580" marR="68580" marT="0" marB="0"/>
                </a:tc>
                <a:tc>
                  <a:txBody>
                    <a:bodyPr/>
                    <a:lstStyle/>
                    <a:p>
                      <a:pPr algn="l">
                        <a:lnSpc>
                          <a:spcPct val="115000"/>
                        </a:lnSpc>
                        <a:spcBef>
                          <a:spcPts val="600"/>
                        </a:spcBef>
                        <a:spcAft>
                          <a:spcPts val="600"/>
                        </a:spcAft>
                      </a:pPr>
                      <a:r>
                        <a:rPr lang="hr-HR" sz="1100">
                          <a:effectLst/>
                        </a:rPr>
                        <a:t>NE</a:t>
                      </a:r>
                      <a:endParaRPr lang="hr-HR" sz="1100">
                        <a:effectLst/>
                        <a:latin typeface="Calibri"/>
                        <a:ea typeface="Calibri"/>
                        <a:cs typeface="Times New Roman"/>
                      </a:endParaRPr>
                    </a:p>
                  </a:txBody>
                  <a:tcPr marL="68580" marR="68580" marT="0" marB="0"/>
                </a:tc>
                <a:tc>
                  <a:txBody>
                    <a:bodyPr/>
                    <a:lstStyle/>
                    <a:p>
                      <a:pPr algn="l">
                        <a:lnSpc>
                          <a:spcPct val="115000"/>
                        </a:lnSpc>
                        <a:spcBef>
                          <a:spcPts val="600"/>
                        </a:spcBef>
                        <a:spcAft>
                          <a:spcPts val="600"/>
                        </a:spcAft>
                      </a:pPr>
                      <a:r>
                        <a:rPr lang="hr-HR" sz="1100">
                          <a:effectLst/>
                        </a:rPr>
                        <a:t>N/P</a:t>
                      </a:r>
                      <a:endParaRPr lang="hr-HR" sz="1100">
                        <a:effectLst/>
                        <a:latin typeface="Calibri"/>
                        <a:ea typeface="Calibri"/>
                        <a:cs typeface="Times New Roman"/>
                      </a:endParaRPr>
                    </a:p>
                  </a:txBody>
                  <a:tcPr marL="68580" marR="68580" marT="0" marB="0"/>
                </a:tc>
              </a:tr>
              <a:tr h="524104">
                <a:tc>
                  <a:txBody>
                    <a:bodyPr/>
                    <a:lstStyle/>
                    <a:p>
                      <a:pPr marL="342900" lvl="0" indent="-342900" algn="l">
                        <a:lnSpc>
                          <a:spcPct val="115000"/>
                        </a:lnSpc>
                        <a:spcBef>
                          <a:spcPts val="600"/>
                        </a:spcBef>
                        <a:spcAft>
                          <a:spcPts val="600"/>
                        </a:spcAft>
                        <a:buFont typeface="+mj-lt"/>
                        <a:buAutoNum type="arabicPeriod"/>
                        <a:tabLst>
                          <a:tab pos="142875" algn="l"/>
                        </a:tabLst>
                      </a:pPr>
                      <a:r>
                        <a:rPr lang="en-GB" sz="1100">
                          <a:effectLst/>
                        </a:rPr>
                        <a:t> </a:t>
                      </a:r>
                      <a:endParaRPr lang="hr-HR" sz="1100">
                        <a:effectLst/>
                        <a:latin typeface="Calibri"/>
                        <a:ea typeface="Calibri"/>
                        <a:cs typeface="Times New Roman"/>
                      </a:endParaRPr>
                    </a:p>
                  </a:txBody>
                  <a:tcPr marL="68580" marR="68580" marT="0" marB="0"/>
                </a:tc>
                <a:tc>
                  <a:txBody>
                    <a:bodyPr/>
                    <a:lstStyle/>
                    <a:p>
                      <a:pPr algn="just">
                        <a:lnSpc>
                          <a:spcPct val="115000"/>
                        </a:lnSpc>
                        <a:spcBef>
                          <a:spcPts val="600"/>
                        </a:spcBef>
                        <a:spcAft>
                          <a:spcPts val="600"/>
                        </a:spcAft>
                      </a:pPr>
                      <a:r>
                        <a:rPr lang="hr-HR" sz="1100" dirty="0">
                          <a:effectLst/>
                        </a:rPr>
                        <a:t>Projektna prijava predana je za odgovarajući poziv na dostavu prijedloga.</a:t>
                      </a:r>
                      <a:endParaRPr lang="hr-HR" sz="1100" dirty="0">
                        <a:effectLst/>
                        <a:latin typeface="Calibri"/>
                        <a:ea typeface="Calibri"/>
                        <a:cs typeface="Times New Roman"/>
                      </a:endParaRPr>
                    </a:p>
                  </a:txBody>
                  <a:tcPr marL="68580" marR="68580" marT="0" marB="0" anchor="ctr"/>
                </a:tc>
                <a:tc>
                  <a:txBody>
                    <a:bodyPr/>
                    <a:lstStyle/>
                    <a:p>
                      <a:pPr algn="l">
                        <a:lnSpc>
                          <a:spcPct val="115000"/>
                        </a:lnSpc>
                        <a:spcBef>
                          <a:spcPts val="600"/>
                        </a:spcBef>
                        <a:spcAft>
                          <a:spcPts val="600"/>
                        </a:spcAft>
                      </a:pPr>
                      <a:r>
                        <a:rPr lang="hr-HR" sz="1100">
                          <a:effectLst/>
                        </a:rPr>
                        <a:t> </a:t>
                      </a:r>
                      <a:endParaRPr lang="hr-HR" sz="1100">
                        <a:effectLst/>
                        <a:latin typeface="Calibri"/>
                        <a:ea typeface="Calibri"/>
                        <a:cs typeface="Times New Roman"/>
                      </a:endParaRPr>
                    </a:p>
                  </a:txBody>
                  <a:tcPr marL="68580" marR="68580" marT="0" marB="0"/>
                </a:tc>
                <a:tc>
                  <a:txBody>
                    <a:bodyPr/>
                    <a:lstStyle/>
                    <a:p>
                      <a:pPr algn="l">
                        <a:lnSpc>
                          <a:spcPct val="115000"/>
                        </a:lnSpc>
                        <a:spcBef>
                          <a:spcPts val="600"/>
                        </a:spcBef>
                        <a:spcAft>
                          <a:spcPts val="600"/>
                        </a:spcAft>
                      </a:pPr>
                      <a:r>
                        <a:rPr lang="hr-HR" sz="1100" dirty="0">
                          <a:effectLst/>
                        </a:rPr>
                        <a:t> </a:t>
                      </a:r>
                      <a:endParaRPr lang="hr-HR" sz="1100" dirty="0">
                        <a:effectLst/>
                        <a:latin typeface="Calibri"/>
                        <a:ea typeface="Calibri"/>
                        <a:cs typeface="Times New Roman"/>
                      </a:endParaRPr>
                    </a:p>
                  </a:txBody>
                  <a:tcPr marL="68580" marR="68580" marT="0" marB="0"/>
                </a:tc>
                <a:tc>
                  <a:txBody>
                    <a:bodyPr/>
                    <a:lstStyle/>
                    <a:p>
                      <a:pPr algn="l">
                        <a:lnSpc>
                          <a:spcPct val="115000"/>
                        </a:lnSpc>
                        <a:spcBef>
                          <a:spcPts val="600"/>
                        </a:spcBef>
                        <a:spcAft>
                          <a:spcPts val="600"/>
                        </a:spcAft>
                      </a:pPr>
                      <a:r>
                        <a:rPr lang="hr-HR" sz="1100" dirty="0">
                          <a:effectLst/>
                        </a:rPr>
                        <a:t> </a:t>
                      </a:r>
                      <a:endParaRPr lang="hr-HR" sz="1100" dirty="0">
                        <a:effectLst/>
                        <a:latin typeface="Calibri"/>
                        <a:ea typeface="Calibri"/>
                        <a:cs typeface="Times New Roman"/>
                      </a:endParaRPr>
                    </a:p>
                  </a:txBody>
                  <a:tcPr marL="68580" marR="68580" marT="0" marB="0"/>
                </a:tc>
              </a:tr>
              <a:tr h="174701">
                <a:tc>
                  <a:txBody>
                    <a:bodyPr/>
                    <a:lstStyle/>
                    <a:p>
                      <a:pPr marL="342900" lvl="0" indent="-342900" algn="l">
                        <a:lnSpc>
                          <a:spcPct val="115000"/>
                        </a:lnSpc>
                        <a:spcBef>
                          <a:spcPts val="600"/>
                        </a:spcBef>
                        <a:spcAft>
                          <a:spcPts val="600"/>
                        </a:spcAft>
                        <a:buFont typeface="+mj-lt"/>
                        <a:buAutoNum type="arabicPeriod"/>
                        <a:tabLst>
                          <a:tab pos="142875" algn="l"/>
                        </a:tabLst>
                      </a:pPr>
                      <a:r>
                        <a:rPr lang="pl-PL" sz="1100">
                          <a:effectLst/>
                        </a:rPr>
                        <a:t> </a:t>
                      </a:r>
                      <a:endParaRPr lang="hr-HR" sz="1100">
                        <a:effectLst/>
                        <a:latin typeface="Calibri"/>
                        <a:ea typeface="Calibri"/>
                        <a:cs typeface="Times New Roman"/>
                      </a:endParaRPr>
                    </a:p>
                  </a:txBody>
                  <a:tcPr marL="68580" marR="68580" marT="0" marB="0"/>
                </a:tc>
                <a:tc>
                  <a:txBody>
                    <a:bodyPr/>
                    <a:lstStyle/>
                    <a:p>
                      <a:pPr algn="just">
                        <a:lnSpc>
                          <a:spcPct val="115000"/>
                        </a:lnSpc>
                        <a:spcBef>
                          <a:spcPts val="600"/>
                        </a:spcBef>
                        <a:spcAft>
                          <a:spcPts val="600"/>
                        </a:spcAft>
                      </a:pPr>
                      <a:r>
                        <a:rPr lang="hr-HR" sz="1100">
                          <a:effectLst/>
                        </a:rPr>
                        <a:t>Projektna prijava predana je u roku. </a:t>
                      </a:r>
                      <a:endParaRPr lang="hr-HR" sz="1100">
                        <a:effectLst/>
                        <a:latin typeface="Calibri"/>
                        <a:ea typeface="Calibri"/>
                        <a:cs typeface="Times New Roman"/>
                      </a:endParaRPr>
                    </a:p>
                  </a:txBody>
                  <a:tcPr marL="68580" marR="68580" marT="0" marB="0" anchor="ctr"/>
                </a:tc>
                <a:tc>
                  <a:txBody>
                    <a:bodyPr/>
                    <a:lstStyle/>
                    <a:p>
                      <a:pPr algn="l">
                        <a:lnSpc>
                          <a:spcPct val="115000"/>
                        </a:lnSpc>
                        <a:spcBef>
                          <a:spcPts val="600"/>
                        </a:spcBef>
                        <a:spcAft>
                          <a:spcPts val="600"/>
                        </a:spcAft>
                      </a:pPr>
                      <a:r>
                        <a:rPr lang="hr-HR" sz="1100">
                          <a:effectLst/>
                        </a:rPr>
                        <a:t> </a:t>
                      </a:r>
                      <a:endParaRPr lang="hr-HR" sz="1100">
                        <a:effectLst/>
                        <a:latin typeface="Calibri"/>
                        <a:ea typeface="Calibri"/>
                        <a:cs typeface="Times New Roman"/>
                      </a:endParaRPr>
                    </a:p>
                  </a:txBody>
                  <a:tcPr marL="68580" marR="68580" marT="0" marB="0"/>
                </a:tc>
                <a:tc>
                  <a:txBody>
                    <a:bodyPr/>
                    <a:lstStyle/>
                    <a:p>
                      <a:pPr algn="l">
                        <a:lnSpc>
                          <a:spcPct val="115000"/>
                        </a:lnSpc>
                        <a:spcBef>
                          <a:spcPts val="600"/>
                        </a:spcBef>
                        <a:spcAft>
                          <a:spcPts val="600"/>
                        </a:spcAft>
                      </a:pPr>
                      <a:r>
                        <a:rPr lang="hr-HR" sz="1100">
                          <a:effectLst/>
                        </a:rPr>
                        <a:t> </a:t>
                      </a:r>
                      <a:endParaRPr lang="hr-HR" sz="1100">
                        <a:effectLst/>
                        <a:latin typeface="Calibri"/>
                        <a:ea typeface="Calibri"/>
                        <a:cs typeface="Times New Roman"/>
                      </a:endParaRPr>
                    </a:p>
                  </a:txBody>
                  <a:tcPr marL="68580" marR="68580" marT="0" marB="0"/>
                </a:tc>
                <a:tc>
                  <a:txBody>
                    <a:bodyPr/>
                    <a:lstStyle/>
                    <a:p>
                      <a:pPr algn="l">
                        <a:lnSpc>
                          <a:spcPct val="115000"/>
                        </a:lnSpc>
                        <a:spcBef>
                          <a:spcPts val="600"/>
                        </a:spcBef>
                        <a:spcAft>
                          <a:spcPts val="600"/>
                        </a:spcAft>
                      </a:pPr>
                      <a:r>
                        <a:rPr lang="hr-HR" sz="1100">
                          <a:effectLst/>
                        </a:rPr>
                        <a:t> </a:t>
                      </a:r>
                      <a:endParaRPr lang="hr-HR" sz="1100">
                        <a:effectLst/>
                        <a:latin typeface="Calibri"/>
                        <a:ea typeface="Calibri"/>
                        <a:cs typeface="Times New Roman"/>
                      </a:endParaRPr>
                    </a:p>
                  </a:txBody>
                  <a:tcPr marL="68580" marR="68580" marT="0" marB="0"/>
                </a:tc>
              </a:tr>
              <a:tr h="524104">
                <a:tc>
                  <a:txBody>
                    <a:bodyPr/>
                    <a:lstStyle/>
                    <a:p>
                      <a:pPr marL="342900" lvl="0" indent="-342900" algn="l">
                        <a:lnSpc>
                          <a:spcPct val="115000"/>
                        </a:lnSpc>
                        <a:spcBef>
                          <a:spcPts val="600"/>
                        </a:spcBef>
                        <a:spcAft>
                          <a:spcPts val="600"/>
                        </a:spcAft>
                        <a:buFont typeface="+mj-lt"/>
                        <a:buAutoNum type="arabicPeriod"/>
                        <a:tabLst>
                          <a:tab pos="142875" algn="l"/>
                        </a:tabLst>
                      </a:pPr>
                      <a:r>
                        <a:rPr lang="pl-PL" sz="1100">
                          <a:effectLst/>
                        </a:rPr>
                        <a:t> </a:t>
                      </a:r>
                      <a:endParaRPr lang="hr-HR" sz="1100">
                        <a:effectLst/>
                        <a:latin typeface="Calibri"/>
                        <a:ea typeface="Calibri"/>
                        <a:cs typeface="Times New Roman"/>
                      </a:endParaRPr>
                    </a:p>
                  </a:txBody>
                  <a:tcPr marL="68580" marR="68580" marT="0" marB="0"/>
                </a:tc>
                <a:tc>
                  <a:txBody>
                    <a:bodyPr/>
                    <a:lstStyle/>
                    <a:p>
                      <a:pPr algn="just">
                        <a:lnSpc>
                          <a:spcPct val="115000"/>
                        </a:lnSpc>
                        <a:spcBef>
                          <a:spcPts val="600"/>
                        </a:spcBef>
                        <a:spcAft>
                          <a:spcPts val="600"/>
                        </a:spcAft>
                      </a:pPr>
                      <a:r>
                        <a:rPr lang="hr-HR" sz="1100">
                          <a:effectLst/>
                        </a:rPr>
                        <a:t>Projektna prijava predana je u ispravnom medijskom formatu i u zahtijevanom brojem kopija.</a:t>
                      </a:r>
                      <a:endParaRPr lang="hr-HR" sz="1100">
                        <a:effectLst/>
                        <a:latin typeface="Calibri"/>
                        <a:ea typeface="Calibri"/>
                        <a:cs typeface="Times New Roman"/>
                      </a:endParaRPr>
                    </a:p>
                  </a:txBody>
                  <a:tcPr marL="68580" marR="68580" marT="0" marB="0" anchor="ctr"/>
                </a:tc>
                <a:tc>
                  <a:txBody>
                    <a:bodyPr/>
                    <a:lstStyle/>
                    <a:p>
                      <a:pPr algn="l">
                        <a:lnSpc>
                          <a:spcPct val="115000"/>
                        </a:lnSpc>
                        <a:spcBef>
                          <a:spcPts val="600"/>
                        </a:spcBef>
                        <a:spcAft>
                          <a:spcPts val="600"/>
                        </a:spcAft>
                      </a:pPr>
                      <a:r>
                        <a:rPr lang="hr-HR" sz="1100">
                          <a:effectLst/>
                        </a:rPr>
                        <a:t> </a:t>
                      </a:r>
                      <a:endParaRPr lang="hr-HR" sz="1100">
                        <a:effectLst/>
                        <a:latin typeface="Calibri"/>
                        <a:ea typeface="Calibri"/>
                        <a:cs typeface="Times New Roman"/>
                      </a:endParaRPr>
                    </a:p>
                  </a:txBody>
                  <a:tcPr marL="68580" marR="68580" marT="0" marB="0"/>
                </a:tc>
                <a:tc>
                  <a:txBody>
                    <a:bodyPr/>
                    <a:lstStyle/>
                    <a:p>
                      <a:pPr algn="l">
                        <a:lnSpc>
                          <a:spcPct val="115000"/>
                        </a:lnSpc>
                        <a:spcBef>
                          <a:spcPts val="600"/>
                        </a:spcBef>
                        <a:spcAft>
                          <a:spcPts val="600"/>
                        </a:spcAft>
                      </a:pPr>
                      <a:r>
                        <a:rPr lang="hr-HR" sz="1100">
                          <a:effectLst/>
                        </a:rPr>
                        <a:t> </a:t>
                      </a:r>
                      <a:endParaRPr lang="hr-HR" sz="1100">
                        <a:effectLst/>
                        <a:latin typeface="Calibri"/>
                        <a:ea typeface="Calibri"/>
                        <a:cs typeface="Times New Roman"/>
                      </a:endParaRPr>
                    </a:p>
                  </a:txBody>
                  <a:tcPr marL="68580" marR="68580" marT="0" marB="0"/>
                </a:tc>
                <a:tc>
                  <a:txBody>
                    <a:bodyPr/>
                    <a:lstStyle/>
                    <a:p>
                      <a:pPr algn="l">
                        <a:lnSpc>
                          <a:spcPct val="115000"/>
                        </a:lnSpc>
                        <a:spcBef>
                          <a:spcPts val="600"/>
                        </a:spcBef>
                        <a:spcAft>
                          <a:spcPts val="600"/>
                        </a:spcAft>
                      </a:pPr>
                      <a:r>
                        <a:rPr lang="hr-HR" sz="1100">
                          <a:effectLst/>
                        </a:rPr>
                        <a:t> </a:t>
                      </a:r>
                      <a:endParaRPr lang="hr-HR" sz="1100">
                        <a:effectLst/>
                        <a:latin typeface="Calibri"/>
                        <a:ea typeface="Calibri"/>
                        <a:cs typeface="Times New Roman"/>
                      </a:endParaRPr>
                    </a:p>
                  </a:txBody>
                  <a:tcPr marL="68580" marR="68580" marT="0" marB="0"/>
                </a:tc>
              </a:tr>
              <a:tr h="698806">
                <a:tc>
                  <a:txBody>
                    <a:bodyPr/>
                    <a:lstStyle/>
                    <a:p>
                      <a:pPr marL="342900" lvl="0" indent="-342900" algn="l">
                        <a:lnSpc>
                          <a:spcPct val="115000"/>
                        </a:lnSpc>
                        <a:spcBef>
                          <a:spcPts val="600"/>
                        </a:spcBef>
                        <a:spcAft>
                          <a:spcPts val="600"/>
                        </a:spcAft>
                        <a:buFont typeface="+mj-lt"/>
                        <a:buAutoNum type="arabicPeriod"/>
                        <a:tabLst>
                          <a:tab pos="142875" algn="l"/>
                        </a:tabLst>
                      </a:pPr>
                      <a:r>
                        <a:rPr lang="pl-PL" sz="1100">
                          <a:effectLst/>
                        </a:rPr>
                        <a:t> </a:t>
                      </a:r>
                      <a:endParaRPr lang="hr-HR" sz="1100">
                        <a:effectLst/>
                        <a:latin typeface="Calibri"/>
                        <a:ea typeface="Calibri"/>
                        <a:cs typeface="Times New Roman"/>
                      </a:endParaRPr>
                    </a:p>
                  </a:txBody>
                  <a:tcPr marL="68580" marR="68580" marT="0" marB="0"/>
                </a:tc>
                <a:tc>
                  <a:txBody>
                    <a:bodyPr/>
                    <a:lstStyle/>
                    <a:p>
                      <a:pPr algn="just">
                        <a:lnSpc>
                          <a:spcPct val="115000"/>
                        </a:lnSpc>
                        <a:spcBef>
                          <a:spcPts val="600"/>
                        </a:spcBef>
                        <a:spcAft>
                          <a:spcPts val="600"/>
                        </a:spcAft>
                      </a:pPr>
                      <a:r>
                        <a:rPr lang="hr-HR" sz="1100" dirty="0">
                          <a:effectLst/>
                        </a:rPr>
                        <a:t>Projektna prijava ispunjena je po ispravnim predlošcima i sadrži sve obvezne priloge i prateće dokumente.</a:t>
                      </a:r>
                      <a:endParaRPr lang="hr-HR" sz="1100" dirty="0">
                        <a:effectLst/>
                        <a:latin typeface="Calibri"/>
                        <a:ea typeface="Calibri"/>
                        <a:cs typeface="Times New Roman"/>
                      </a:endParaRPr>
                    </a:p>
                  </a:txBody>
                  <a:tcPr marL="68580" marR="68580" marT="0" marB="0" anchor="ctr"/>
                </a:tc>
                <a:tc>
                  <a:txBody>
                    <a:bodyPr/>
                    <a:lstStyle/>
                    <a:p>
                      <a:pPr algn="l">
                        <a:lnSpc>
                          <a:spcPct val="115000"/>
                        </a:lnSpc>
                        <a:spcBef>
                          <a:spcPts val="600"/>
                        </a:spcBef>
                        <a:spcAft>
                          <a:spcPts val="600"/>
                        </a:spcAft>
                      </a:pPr>
                      <a:r>
                        <a:rPr lang="hr-HR" sz="1100">
                          <a:effectLst/>
                        </a:rPr>
                        <a:t> </a:t>
                      </a:r>
                      <a:endParaRPr lang="hr-HR" sz="1100">
                        <a:effectLst/>
                        <a:latin typeface="Calibri"/>
                        <a:ea typeface="Calibri"/>
                        <a:cs typeface="Times New Roman"/>
                      </a:endParaRPr>
                    </a:p>
                  </a:txBody>
                  <a:tcPr marL="68580" marR="68580" marT="0" marB="0"/>
                </a:tc>
                <a:tc>
                  <a:txBody>
                    <a:bodyPr/>
                    <a:lstStyle/>
                    <a:p>
                      <a:pPr algn="l">
                        <a:lnSpc>
                          <a:spcPct val="115000"/>
                        </a:lnSpc>
                        <a:spcBef>
                          <a:spcPts val="600"/>
                        </a:spcBef>
                        <a:spcAft>
                          <a:spcPts val="600"/>
                        </a:spcAft>
                      </a:pPr>
                      <a:r>
                        <a:rPr lang="hr-HR" sz="1100">
                          <a:effectLst/>
                        </a:rPr>
                        <a:t> </a:t>
                      </a:r>
                      <a:endParaRPr lang="hr-HR" sz="1100">
                        <a:effectLst/>
                        <a:latin typeface="Calibri"/>
                        <a:ea typeface="Calibri"/>
                        <a:cs typeface="Times New Roman"/>
                      </a:endParaRPr>
                    </a:p>
                  </a:txBody>
                  <a:tcPr marL="68580" marR="68580" marT="0" marB="0"/>
                </a:tc>
                <a:tc>
                  <a:txBody>
                    <a:bodyPr/>
                    <a:lstStyle/>
                    <a:p>
                      <a:pPr algn="l">
                        <a:lnSpc>
                          <a:spcPct val="115000"/>
                        </a:lnSpc>
                        <a:spcBef>
                          <a:spcPts val="600"/>
                        </a:spcBef>
                        <a:spcAft>
                          <a:spcPts val="600"/>
                        </a:spcAft>
                      </a:pPr>
                      <a:r>
                        <a:rPr lang="hr-HR" sz="1100" dirty="0">
                          <a:effectLst/>
                        </a:rPr>
                        <a:t> </a:t>
                      </a:r>
                      <a:endParaRPr lang="hr-HR" sz="1100" dirty="0">
                        <a:effectLst/>
                        <a:latin typeface="Calibri"/>
                        <a:ea typeface="Calibri"/>
                        <a:cs typeface="Times New Roman"/>
                      </a:endParaRPr>
                    </a:p>
                  </a:txBody>
                  <a:tcPr marL="68580" marR="68580" marT="0" marB="0"/>
                </a:tc>
              </a:tr>
              <a:tr h="698806">
                <a:tc>
                  <a:txBody>
                    <a:bodyPr/>
                    <a:lstStyle/>
                    <a:p>
                      <a:pPr marL="342900" lvl="0" indent="-342900" algn="l">
                        <a:lnSpc>
                          <a:spcPct val="115000"/>
                        </a:lnSpc>
                        <a:spcBef>
                          <a:spcPts val="600"/>
                        </a:spcBef>
                        <a:spcAft>
                          <a:spcPts val="600"/>
                        </a:spcAft>
                        <a:buFont typeface="+mj-lt"/>
                        <a:buAutoNum type="arabicPeriod"/>
                        <a:tabLst>
                          <a:tab pos="142875" algn="l"/>
                        </a:tabLst>
                      </a:pPr>
                      <a:r>
                        <a:rPr lang="pl-PL" sz="1100">
                          <a:effectLst/>
                        </a:rPr>
                        <a:t> </a:t>
                      </a:r>
                      <a:endParaRPr lang="hr-HR" sz="1100">
                        <a:effectLst/>
                        <a:latin typeface="Calibri"/>
                        <a:ea typeface="Calibri"/>
                        <a:cs typeface="Times New Roman"/>
                      </a:endParaRPr>
                    </a:p>
                  </a:txBody>
                  <a:tcPr marL="68580" marR="68580" marT="0" marB="0"/>
                </a:tc>
                <a:tc>
                  <a:txBody>
                    <a:bodyPr/>
                    <a:lstStyle/>
                    <a:p>
                      <a:pPr algn="just">
                        <a:lnSpc>
                          <a:spcPct val="115000"/>
                        </a:lnSpc>
                        <a:spcBef>
                          <a:spcPts val="600"/>
                        </a:spcBef>
                        <a:spcAft>
                          <a:spcPts val="600"/>
                        </a:spcAft>
                      </a:pPr>
                      <a:r>
                        <a:rPr lang="hr-HR" sz="1100">
                          <a:effectLst/>
                        </a:rPr>
                        <a:t>Zatraženi iznos pomoći je u okviru praga određenog pozivom (maksimalni postotak prihvatljivog troška)</a:t>
                      </a:r>
                      <a:endParaRPr lang="hr-HR" sz="1100">
                        <a:effectLst/>
                        <a:latin typeface="Calibri"/>
                        <a:ea typeface="Calibri"/>
                        <a:cs typeface="Times New Roman"/>
                      </a:endParaRPr>
                    </a:p>
                  </a:txBody>
                  <a:tcPr marL="68580" marR="68580" marT="0" marB="0" anchor="ctr"/>
                </a:tc>
                <a:tc>
                  <a:txBody>
                    <a:bodyPr/>
                    <a:lstStyle/>
                    <a:p>
                      <a:pPr algn="l">
                        <a:lnSpc>
                          <a:spcPct val="115000"/>
                        </a:lnSpc>
                        <a:spcBef>
                          <a:spcPts val="600"/>
                        </a:spcBef>
                        <a:spcAft>
                          <a:spcPts val="600"/>
                        </a:spcAft>
                      </a:pPr>
                      <a:r>
                        <a:rPr lang="hr-HR" sz="1100">
                          <a:effectLst/>
                        </a:rPr>
                        <a:t> </a:t>
                      </a:r>
                      <a:endParaRPr lang="hr-HR" sz="1100">
                        <a:effectLst/>
                        <a:latin typeface="Calibri"/>
                        <a:ea typeface="Calibri"/>
                        <a:cs typeface="Times New Roman"/>
                      </a:endParaRPr>
                    </a:p>
                  </a:txBody>
                  <a:tcPr marL="68580" marR="68580" marT="0" marB="0"/>
                </a:tc>
                <a:tc>
                  <a:txBody>
                    <a:bodyPr/>
                    <a:lstStyle/>
                    <a:p>
                      <a:pPr algn="l">
                        <a:lnSpc>
                          <a:spcPct val="115000"/>
                        </a:lnSpc>
                        <a:spcBef>
                          <a:spcPts val="600"/>
                        </a:spcBef>
                        <a:spcAft>
                          <a:spcPts val="600"/>
                        </a:spcAft>
                      </a:pPr>
                      <a:r>
                        <a:rPr lang="hr-HR" sz="1100">
                          <a:effectLst/>
                        </a:rPr>
                        <a:t> </a:t>
                      </a:r>
                      <a:endParaRPr lang="hr-HR" sz="1100">
                        <a:effectLst/>
                        <a:latin typeface="Calibri"/>
                        <a:ea typeface="Calibri"/>
                        <a:cs typeface="Times New Roman"/>
                      </a:endParaRPr>
                    </a:p>
                  </a:txBody>
                  <a:tcPr marL="68580" marR="68580" marT="0" marB="0"/>
                </a:tc>
                <a:tc>
                  <a:txBody>
                    <a:bodyPr/>
                    <a:lstStyle/>
                    <a:p>
                      <a:pPr algn="l">
                        <a:lnSpc>
                          <a:spcPct val="115000"/>
                        </a:lnSpc>
                        <a:spcBef>
                          <a:spcPts val="600"/>
                        </a:spcBef>
                        <a:spcAft>
                          <a:spcPts val="600"/>
                        </a:spcAft>
                      </a:pPr>
                      <a:r>
                        <a:rPr lang="hr-HR" sz="1100">
                          <a:effectLst/>
                        </a:rPr>
                        <a:t> </a:t>
                      </a:r>
                      <a:endParaRPr lang="hr-HR" sz="1100">
                        <a:effectLst/>
                        <a:latin typeface="Calibri"/>
                        <a:ea typeface="Calibri"/>
                        <a:cs typeface="Times New Roman"/>
                      </a:endParaRPr>
                    </a:p>
                  </a:txBody>
                  <a:tcPr marL="68580" marR="68580" marT="0" marB="0"/>
                </a:tc>
              </a:tr>
              <a:tr h="349403">
                <a:tc>
                  <a:txBody>
                    <a:bodyPr/>
                    <a:lstStyle/>
                    <a:p>
                      <a:pPr marL="342900" lvl="0" indent="-342900" algn="l">
                        <a:lnSpc>
                          <a:spcPct val="115000"/>
                        </a:lnSpc>
                        <a:spcBef>
                          <a:spcPts val="600"/>
                        </a:spcBef>
                        <a:spcAft>
                          <a:spcPts val="600"/>
                        </a:spcAft>
                        <a:buFont typeface="+mj-lt"/>
                        <a:buAutoNum type="arabicPeriod"/>
                        <a:tabLst>
                          <a:tab pos="142875" algn="l"/>
                        </a:tabLst>
                      </a:pPr>
                      <a:r>
                        <a:rPr lang="pl-PL" sz="1100">
                          <a:effectLst/>
                        </a:rPr>
                        <a:t> </a:t>
                      </a:r>
                      <a:endParaRPr lang="hr-HR" sz="1100">
                        <a:effectLst/>
                        <a:latin typeface="Calibri"/>
                        <a:ea typeface="Calibri"/>
                        <a:cs typeface="Times New Roman"/>
                      </a:endParaRPr>
                    </a:p>
                  </a:txBody>
                  <a:tcPr marL="68580" marR="68580" marT="0" marB="0"/>
                </a:tc>
                <a:tc>
                  <a:txBody>
                    <a:bodyPr/>
                    <a:lstStyle/>
                    <a:p>
                      <a:pPr algn="just">
                        <a:lnSpc>
                          <a:spcPct val="115000"/>
                        </a:lnSpc>
                        <a:spcBef>
                          <a:spcPts val="600"/>
                        </a:spcBef>
                        <a:spcAft>
                          <a:spcPts val="600"/>
                        </a:spcAft>
                      </a:pPr>
                      <a:r>
                        <a:rPr lang="hr-HR" sz="1100">
                          <a:effectLst/>
                        </a:rPr>
                        <a:t>Projektna prijava je na hrvatskom jeziku.</a:t>
                      </a:r>
                      <a:endParaRPr lang="hr-HR" sz="1100">
                        <a:effectLst/>
                        <a:latin typeface="Calibri"/>
                        <a:ea typeface="Calibri"/>
                        <a:cs typeface="Times New Roman"/>
                      </a:endParaRPr>
                    </a:p>
                  </a:txBody>
                  <a:tcPr marL="68580" marR="68580" marT="0" marB="0" anchor="ctr"/>
                </a:tc>
                <a:tc>
                  <a:txBody>
                    <a:bodyPr/>
                    <a:lstStyle/>
                    <a:p>
                      <a:pPr algn="l">
                        <a:lnSpc>
                          <a:spcPct val="115000"/>
                        </a:lnSpc>
                        <a:spcBef>
                          <a:spcPts val="600"/>
                        </a:spcBef>
                        <a:spcAft>
                          <a:spcPts val="600"/>
                        </a:spcAft>
                      </a:pPr>
                      <a:r>
                        <a:rPr lang="hr-HR" sz="1100">
                          <a:effectLst/>
                        </a:rPr>
                        <a:t> </a:t>
                      </a:r>
                      <a:endParaRPr lang="hr-HR" sz="1100">
                        <a:effectLst/>
                        <a:latin typeface="Calibri"/>
                        <a:ea typeface="Calibri"/>
                        <a:cs typeface="Times New Roman"/>
                      </a:endParaRPr>
                    </a:p>
                  </a:txBody>
                  <a:tcPr marL="68580" marR="68580" marT="0" marB="0"/>
                </a:tc>
                <a:tc>
                  <a:txBody>
                    <a:bodyPr/>
                    <a:lstStyle/>
                    <a:p>
                      <a:pPr algn="l">
                        <a:lnSpc>
                          <a:spcPct val="115000"/>
                        </a:lnSpc>
                        <a:spcBef>
                          <a:spcPts val="600"/>
                        </a:spcBef>
                        <a:spcAft>
                          <a:spcPts val="600"/>
                        </a:spcAft>
                      </a:pPr>
                      <a:r>
                        <a:rPr lang="hr-HR" sz="1100">
                          <a:effectLst/>
                        </a:rPr>
                        <a:t> </a:t>
                      </a:r>
                      <a:endParaRPr lang="hr-HR" sz="1100">
                        <a:effectLst/>
                        <a:latin typeface="Calibri"/>
                        <a:ea typeface="Calibri"/>
                        <a:cs typeface="Times New Roman"/>
                      </a:endParaRPr>
                    </a:p>
                  </a:txBody>
                  <a:tcPr marL="68580" marR="68580" marT="0" marB="0"/>
                </a:tc>
                <a:tc>
                  <a:txBody>
                    <a:bodyPr/>
                    <a:lstStyle/>
                    <a:p>
                      <a:pPr algn="l">
                        <a:lnSpc>
                          <a:spcPct val="115000"/>
                        </a:lnSpc>
                        <a:spcBef>
                          <a:spcPts val="600"/>
                        </a:spcBef>
                        <a:spcAft>
                          <a:spcPts val="600"/>
                        </a:spcAft>
                      </a:pPr>
                      <a:r>
                        <a:rPr lang="hr-HR" sz="1100">
                          <a:effectLst/>
                        </a:rPr>
                        <a:t> </a:t>
                      </a:r>
                      <a:endParaRPr lang="hr-HR" sz="1100">
                        <a:effectLst/>
                        <a:latin typeface="Calibri"/>
                        <a:ea typeface="Calibri"/>
                        <a:cs typeface="Times New Roman"/>
                      </a:endParaRPr>
                    </a:p>
                  </a:txBody>
                  <a:tcPr marL="68580" marR="68580" marT="0" marB="0"/>
                </a:tc>
              </a:tr>
              <a:tr h="349403">
                <a:tc>
                  <a:txBody>
                    <a:bodyPr/>
                    <a:lstStyle/>
                    <a:p>
                      <a:pPr marL="342900" lvl="0" indent="-342900" algn="l">
                        <a:lnSpc>
                          <a:spcPct val="115000"/>
                        </a:lnSpc>
                        <a:spcBef>
                          <a:spcPts val="600"/>
                        </a:spcBef>
                        <a:spcAft>
                          <a:spcPts val="600"/>
                        </a:spcAft>
                        <a:buFont typeface="+mj-lt"/>
                        <a:buAutoNum type="arabicPeriod"/>
                        <a:tabLst>
                          <a:tab pos="142875" algn="l"/>
                        </a:tabLst>
                      </a:pPr>
                      <a:r>
                        <a:rPr lang="pl-PL" sz="1100">
                          <a:effectLst/>
                        </a:rPr>
                        <a:t> </a:t>
                      </a:r>
                      <a:endParaRPr lang="hr-HR" sz="1100">
                        <a:effectLst/>
                        <a:latin typeface="Calibri"/>
                        <a:ea typeface="Calibri"/>
                        <a:cs typeface="Times New Roman"/>
                      </a:endParaRPr>
                    </a:p>
                  </a:txBody>
                  <a:tcPr marL="68580" marR="68580" marT="0" marB="0"/>
                </a:tc>
                <a:tc>
                  <a:txBody>
                    <a:bodyPr/>
                    <a:lstStyle/>
                    <a:p>
                      <a:pPr algn="just">
                        <a:lnSpc>
                          <a:spcPct val="115000"/>
                        </a:lnSpc>
                        <a:spcBef>
                          <a:spcPts val="600"/>
                        </a:spcBef>
                        <a:spcAft>
                          <a:spcPts val="600"/>
                        </a:spcAft>
                      </a:pPr>
                      <a:r>
                        <a:rPr lang="hr-HR" sz="1100" dirty="0">
                          <a:effectLst/>
                        </a:rPr>
                        <a:t>Izjavu su potpisali Prijavitelj i Partner (ako je primjenjivo)</a:t>
                      </a:r>
                      <a:endParaRPr lang="hr-HR" sz="1100" dirty="0">
                        <a:effectLst/>
                        <a:latin typeface="Calibri"/>
                        <a:ea typeface="Calibri"/>
                        <a:cs typeface="Times New Roman"/>
                      </a:endParaRPr>
                    </a:p>
                  </a:txBody>
                  <a:tcPr marL="68580" marR="68580" marT="0" marB="0" anchor="ctr"/>
                </a:tc>
                <a:tc>
                  <a:txBody>
                    <a:bodyPr/>
                    <a:lstStyle/>
                    <a:p>
                      <a:pPr algn="l">
                        <a:lnSpc>
                          <a:spcPct val="115000"/>
                        </a:lnSpc>
                        <a:spcBef>
                          <a:spcPts val="600"/>
                        </a:spcBef>
                        <a:spcAft>
                          <a:spcPts val="600"/>
                        </a:spcAft>
                      </a:pPr>
                      <a:r>
                        <a:rPr lang="hr-HR" sz="1100">
                          <a:effectLst/>
                        </a:rPr>
                        <a:t> </a:t>
                      </a:r>
                      <a:endParaRPr lang="hr-HR" sz="1100">
                        <a:effectLst/>
                        <a:latin typeface="Calibri"/>
                        <a:ea typeface="Calibri"/>
                        <a:cs typeface="Times New Roman"/>
                      </a:endParaRPr>
                    </a:p>
                  </a:txBody>
                  <a:tcPr marL="68580" marR="68580" marT="0" marB="0"/>
                </a:tc>
                <a:tc>
                  <a:txBody>
                    <a:bodyPr/>
                    <a:lstStyle/>
                    <a:p>
                      <a:pPr algn="l">
                        <a:lnSpc>
                          <a:spcPct val="115000"/>
                        </a:lnSpc>
                        <a:spcBef>
                          <a:spcPts val="600"/>
                        </a:spcBef>
                        <a:spcAft>
                          <a:spcPts val="600"/>
                        </a:spcAft>
                      </a:pPr>
                      <a:r>
                        <a:rPr lang="hr-HR" sz="1100">
                          <a:effectLst/>
                        </a:rPr>
                        <a:t> </a:t>
                      </a:r>
                      <a:endParaRPr lang="hr-HR" sz="1100">
                        <a:effectLst/>
                        <a:latin typeface="Calibri"/>
                        <a:ea typeface="Calibri"/>
                        <a:cs typeface="Times New Roman"/>
                      </a:endParaRPr>
                    </a:p>
                  </a:txBody>
                  <a:tcPr marL="68580" marR="68580" marT="0" marB="0"/>
                </a:tc>
                <a:tc>
                  <a:txBody>
                    <a:bodyPr/>
                    <a:lstStyle/>
                    <a:p>
                      <a:pPr algn="l">
                        <a:lnSpc>
                          <a:spcPct val="115000"/>
                        </a:lnSpc>
                        <a:spcBef>
                          <a:spcPts val="600"/>
                        </a:spcBef>
                        <a:spcAft>
                          <a:spcPts val="600"/>
                        </a:spcAft>
                      </a:pPr>
                      <a:r>
                        <a:rPr lang="hr-HR" sz="1100">
                          <a:effectLst/>
                        </a:rPr>
                        <a:t> </a:t>
                      </a:r>
                      <a:endParaRPr lang="hr-HR" sz="1100">
                        <a:effectLst/>
                        <a:latin typeface="Calibri"/>
                        <a:ea typeface="Calibri"/>
                        <a:cs typeface="Times New Roman"/>
                      </a:endParaRPr>
                    </a:p>
                  </a:txBody>
                  <a:tcPr marL="68580" marR="68580" marT="0" marB="0"/>
                </a:tc>
              </a:tr>
              <a:tr h="349403">
                <a:tc>
                  <a:txBody>
                    <a:bodyPr/>
                    <a:lstStyle/>
                    <a:p>
                      <a:pPr marL="342900" lvl="0" indent="-342900" algn="l">
                        <a:lnSpc>
                          <a:spcPct val="115000"/>
                        </a:lnSpc>
                        <a:spcBef>
                          <a:spcPts val="600"/>
                        </a:spcBef>
                        <a:spcAft>
                          <a:spcPts val="600"/>
                        </a:spcAft>
                        <a:buFont typeface="+mj-lt"/>
                        <a:buAutoNum type="arabicPeriod"/>
                        <a:tabLst>
                          <a:tab pos="142875" algn="l"/>
                        </a:tabLst>
                      </a:pPr>
                      <a:r>
                        <a:rPr lang="pl-PL" sz="1100">
                          <a:effectLst/>
                        </a:rPr>
                        <a:t> </a:t>
                      </a:r>
                      <a:endParaRPr lang="hr-HR" sz="1100">
                        <a:effectLst/>
                        <a:latin typeface="Calibri"/>
                        <a:ea typeface="Calibri"/>
                        <a:cs typeface="Times New Roman"/>
                      </a:endParaRPr>
                    </a:p>
                  </a:txBody>
                  <a:tcPr marL="68580" marR="68580" marT="0" marB="0"/>
                </a:tc>
                <a:tc>
                  <a:txBody>
                    <a:bodyPr/>
                    <a:lstStyle/>
                    <a:p>
                      <a:pPr algn="just">
                        <a:lnSpc>
                          <a:spcPct val="115000"/>
                        </a:lnSpc>
                        <a:spcBef>
                          <a:spcPts val="600"/>
                        </a:spcBef>
                        <a:spcAft>
                          <a:spcPts val="600"/>
                        </a:spcAft>
                      </a:pPr>
                      <a:r>
                        <a:rPr lang="hr-HR" sz="1100">
                          <a:effectLst/>
                        </a:rPr>
                        <a:t>Lokacija provedbe projekta je prihvatljiva.</a:t>
                      </a:r>
                      <a:endParaRPr lang="hr-HR" sz="1100">
                        <a:effectLst/>
                        <a:latin typeface="Calibri"/>
                        <a:ea typeface="Calibri"/>
                        <a:cs typeface="Times New Roman"/>
                      </a:endParaRPr>
                    </a:p>
                  </a:txBody>
                  <a:tcPr marL="68580" marR="68580" marT="0" marB="0" anchor="ctr"/>
                </a:tc>
                <a:tc>
                  <a:txBody>
                    <a:bodyPr/>
                    <a:lstStyle/>
                    <a:p>
                      <a:pPr algn="l">
                        <a:lnSpc>
                          <a:spcPct val="115000"/>
                        </a:lnSpc>
                        <a:spcBef>
                          <a:spcPts val="600"/>
                        </a:spcBef>
                        <a:spcAft>
                          <a:spcPts val="600"/>
                        </a:spcAft>
                      </a:pPr>
                      <a:r>
                        <a:rPr lang="hr-HR" sz="1100">
                          <a:effectLst/>
                        </a:rPr>
                        <a:t> </a:t>
                      </a:r>
                      <a:endParaRPr lang="hr-HR" sz="1100">
                        <a:effectLst/>
                        <a:latin typeface="Calibri"/>
                        <a:ea typeface="Calibri"/>
                        <a:cs typeface="Times New Roman"/>
                      </a:endParaRPr>
                    </a:p>
                  </a:txBody>
                  <a:tcPr marL="68580" marR="68580" marT="0" marB="0"/>
                </a:tc>
                <a:tc>
                  <a:txBody>
                    <a:bodyPr/>
                    <a:lstStyle/>
                    <a:p>
                      <a:pPr algn="l">
                        <a:lnSpc>
                          <a:spcPct val="115000"/>
                        </a:lnSpc>
                        <a:spcBef>
                          <a:spcPts val="600"/>
                        </a:spcBef>
                        <a:spcAft>
                          <a:spcPts val="600"/>
                        </a:spcAft>
                      </a:pPr>
                      <a:r>
                        <a:rPr lang="hr-HR" sz="1100">
                          <a:effectLst/>
                        </a:rPr>
                        <a:t> </a:t>
                      </a:r>
                      <a:endParaRPr lang="hr-HR" sz="1100">
                        <a:effectLst/>
                        <a:latin typeface="Calibri"/>
                        <a:ea typeface="Calibri"/>
                        <a:cs typeface="Times New Roman"/>
                      </a:endParaRPr>
                    </a:p>
                  </a:txBody>
                  <a:tcPr marL="68580" marR="68580" marT="0" marB="0"/>
                </a:tc>
                <a:tc>
                  <a:txBody>
                    <a:bodyPr/>
                    <a:lstStyle/>
                    <a:p>
                      <a:pPr algn="l">
                        <a:lnSpc>
                          <a:spcPct val="115000"/>
                        </a:lnSpc>
                        <a:spcBef>
                          <a:spcPts val="600"/>
                        </a:spcBef>
                        <a:spcAft>
                          <a:spcPts val="600"/>
                        </a:spcAft>
                      </a:pPr>
                      <a:r>
                        <a:rPr lang="hr-HR" sz="1100">
                          <a:effectLst/>
                        </a:rPr>
                        <a:t> </a:t>
                      </a:r>
                      <a:endParaRPr lang="hr-HR" sz="1100">
                        <a:effectLst/>
                        <a:latin typeface="Calibri"/>
                        <a:ea typeface="Calibri"/>
                        <a:cs typeface="Times New Roman"/>
                      </a:endParaRPr>
                    </a:p>
                  </a:txBody>
                  <a:tcPr marL="68580" marR="68580" marT="0" marB="0"/>
                </a:tc>
              </a:tr>
              <a:tr h="349403">
                <a:tc>
                  <a:txBody>
                    <a:bodyPr/>
                    <a:lstStyle/>
                    <a:p>
                      <a:pPr marL="342900" lvl="0" indent="-342900" algn="l">
                        <a:lnSpc>
                          <a:spcPct val="115000"/>
                        </a:lnSpc>
                        <a:spcBef>
                          <a:spcPts val="600"/>
                        </a:spcBef>
                        <a:spcAft>
                          <a:spcPts val="600"/>
                        </a:spcAft>
                        <a:buFont typeface="+mj-lt"/>
                        <a:buAutoNum type="arabicPeriod"/>
                        <a:tabLst>
                          <a:tab pos="142875" algn="l"/>
                        </a:tabLst>
                      </a:pPr>
                      <a:r>
                        <a:rPr lang="pl-PL" sz="1100">
                          <a:effectLst/>
                        </a:rPr>
                        <a:t> </a:t>
                      </a:r>
                      <a:endParaRPr lang="hr-HR" sz="1100">
                        <a:effectLst/>
                        <a:latin typeface="Calibri"/>
                        <a:ea typeface="Calibri"/>
                        <a:cs typeface="Times New Roman"/>
                      </a:endParaRPr>
                    </a:p>
                  </a:txBody>
                  <a:tcPr marL="68580" marR="68580" marT="0" marB="0"/>
                </a:tc>
                <a:tc>
                  <a:txBody>
                    <a:bodyPr/>
                    <a:lstStyle/>
                    <a:p>
                      <a:pPr algn="just">
                        <a:lnSpc>
                          <a:spcPct val="115000"/>
                        </a:lnSpc>
                        <a:spcBef>
                          <a:spcPts val="600"/>
                        </a:spcBef>
                        <a:spcAft>
                          <a:spcPts val="600"/>
                        </a:spcAft>
                      </a:pPr>
                      <a:r>
                        <a:rPr lang="hr-HR" sz="1100">
                          <a:effectLst/>
                        </a:rPr>
                        <a:t>Prijavitelj i svi partneri su prihvatljivi (na temelju OIB-a).</a:t>
                      </a:r>
                      <a:endParaRPr lang="hr-HR" sz="1100">
                        <a:effectLst/>
                        <a:latin typeface="Calibri"/>
                        <a:ea typeface="Calibri"/>
                        <a:cs typeface="Times New Roman"/>
                      </a:endParaRPr>
                    </a:p>
                  </a:txBody>
                  <a:tcPr marL="68580" marR="68580" marT="0" marB="0" anchor="ctr"/>
                </a:tc>
                <a:tc>
                  <a:txBody>
                    <a:bodyPr/>
                    <a:lstStyle/>
                    <a:p>
                      <a:pPr algn="l">
                        <a:lnSpc>
                          <a:spcPct val="115000"/>
                        </a:lnSpc>
                        <a:spcBef>
                          <a:spcPts val="600"/>
                        </a:spcBef>
                        <a:spcAft>
                          <a:spcPts val="600"/>
                        </a:spcAft>
                      </a:pPr>
                      <a:r>
                        <a:rPr lang="hr-HR" sz="1100">
                          <a:effectLst/>
                        </a:rPr>
                        <a:t> </a:t>
                      </a:r>
                      <a:endParaRPr lang="hr-HR" sz="1100">
                        <a:effectLst/>
                        <a:latin typeface="Calibri"/>
                        <a:ea typeface="Calibri"/>
                        <a:cs typeface="Times New Roman"/>
                      </a:endParaRPr>
                    </a:p>
                  </a:txBody>
                  <a:tcPr marL="68580" marR="68580" marT="0" marB="0"/>
                </a:tc>
                <a:tc>
                  <a:txBody>
                    <a:bodyPr/>
                    <a:lstStyle/>
                    <a:p>
                      <a:pPr algn="l">
                        <a:lnSpc>
                          <a:spcPct val="115000"/>
                        </a:lnSpc>
                        <a:spcBef>
                          <a:spcPts val="600"/>
                        </a:spcBef>
                        <a:spcAft>
                          <a:spcPts val="600"/>
                        </a:spcAft>
                      </a:pPr>
                      <a:r>
                        <a:rPr lang="hr-HR" sz="1100">
                          <a:effectLst/>
                        </a:rPr>
                        <a:t> </a:t>
                      </a:r>
                      <a:endParaRPr lang="hr-HR" sz="1100">
                        <a:effectLst/>
                        <a:latin typeface="Calibri"/>
                        <a:ea typeface="Calibri"/>
                        <a:cs typeface="Times New Roman"/>
                      </a:endParaRPr>
                    </a:p>
                  </a:txBody>
                  <a:tcPr marL="68580" marR="68580" marT="0" marB="0"/>
                </a:tc>
                <a:tc>
                  <a:txBody>
                    <a:bodyPr/>
                    <a:lstStyle/>
                    <a:p>
                      <a:pPr algn="l">
                        <a:lnSpc>
                          <a:spcPct val="115000"/>
                        </a:lnSpc>
                        <a:spcBef>
                          <a:spcPts val="600"/>
                        </a:spcBef>
                        <a:spcAft>
                          <a:spcPts val="600"/>
                        </a:spcAft>
                      </a:pPr>
                      <a:r>
                        <a:rPr lang="hr-HR" sz="1100" dirty="0">
                          <a:effectLst/>
                        </a:rPr>
                        <a:t> </a:t>
                      </a:r>
                      <a:endParaRPr lang="hr-HR" sz="1100" dirty="0">
                        <a:effectLst/>
                        <a:latin typeface="Calibri"/>
                        <a:ea typeface="Calibri"/>
                        <a:cs typeface="Times New Roman"/>
                      </a:endParaRPr>
                    </a:p>
                  </a:txBody>
                  <a:tcPr marL="68580" marR="68580" marT="0" marB="0"/>
                </a:tc>
              </a:tr>
            </a:tbl>
          </a:graphicData>
        </a:graphic>
      </p:graphicFrame>
      <p:sp>
        <p:nvSpPr>
          <p:cNvPr id="3" name="TextBox 2"/>
          <p:cNvSpPr txBox="1"/>
          <p:nvPr/>
        </p:nvSpPr>
        <p:spPr>
          <a:xfrm>
            <a:off x="303759" y="1549177"/>
            <a:ext cx="2016224" cy="415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dirty="0" smtClean="0"/>
              <a:t>Kontrolna lista</a:t>
            </a:r>
            <a:endParaRPr lang="hr-HR" dirty="0"/>
          </a:p>
        </p:txBody>
      </p:sp>
      <p:cxnSp>
        <p:nvCxnSpPr>
          <p:cNvPr id="5" name="Elbow Connector 4"/>
          <p:cNvCxnSpPr>
            <a:stCxn id="3" idx="3"/>
          </p:cNvCxnSpPr>
          <p:nvPr/>
        </p:nvCxnSpPr>
        <p:spPr>
          <a:xfrm>
            <a:off x="2319983" y="1756926"/>
            <a:ext cx="288032" cy="388336"/>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97570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791" y="0"/>
            <a:ext cx="10683058" cy="7562850"/>
          </a:xfrm>
          <a:prstGeom prst="rect">
            <a:avLst/>
          </a:prstGeom>
          <a:noFill/>
          <a:ln w="9525">
            <a:noFill/>
            <a:miter lim="800000"/>
            <a:headEnd/>
            <a:tailEnd/>
          </a:ln>
        </p:spPr>
      </p:pic>
      <p:sp>
        <p:nvSpPr>
          <p:cNvPr id="3075" name="Title 1"/>
          <p:cNvSpPr>
            <a:spLocks noGrp="1"/>
          </p:cNvSpPr>
          <p:nvPr>
            <p:ph type="title"/>
          </p:nvPr>
        </p:nvSpPr>
        <p:spPr>
          <a:xfrm>
            <a:off x="-130166" y="564504"/>
            <a:ext cx="9201150" cy="957262"/>
          </a:xfrm>
          <a:noFill/>
          <a:ln w="9525">
            <a:noFill/>
            <a:miter lim="800000"/>
            <a:headEnd/>
            <a:tailEnd/>
          </a:ln>
        </p:spPr>
        <p:txBody>
          <a:bodyPr vert="horz" wrap="square" lIns="104274" tIns="52138" rIns="104274" bIns="52138" numCol="1" anchor="ctr" anchorCtr="0" compatLnSpc="1">
            <a:prstTxWarp prst="textNoShape">
              <a:avLst/>
            </a:prstTxWarp>
          </a:bodyPr>
          <a:lstStyle/>
          <a:p>
            <a:pPr eaLnBrk="1" hangingPunct="1"/>
            <a:r>
              <a:rPr lang="hr-HR" sz="4000" dirty="0"/>
              <a:t>KORAK 3: ODABIR PROJEKATA</a:t>
            </a:r>
          </a:p>
        </p:txBody>
      </p:sp>
      <p:sp>
        <p:nvSpPr>
          <p:cNvPr id="3076" name="Content Placeholder 2"/>
          <p:cNvSpPr>
            <a:spLocks noGrp="1"/>
          </p:cNvSpPr>
          <p:nvPr>
            <p:ph idx="1"/>
          </p:nvPr>
        </p:nvSpPr>
        <p:spPr>
          <a:xfrm>
            <a:off x="534989" y="1477169"/>
            <a:ext cx="9618663" cy="5279233"/>
          </a:xfrm>
        </p:spPr>
        <p:txBody>
          <a:bodyPr/>
          <a:lstStyle/>
          <a:p>
            <a:pPr>
              <a:buFont typeface="Wingdings" panose="05000000000000000000" pitchFamily="2" charset="2"/>
              <a:buChar char="§"/>
            </a:pPr>
            <a:r>
              <a:rPr lang="hr-HR" sz="2000" dirty="0"/>
              <a:t>Kvaliteta prijava ocijeniti će se temeljem pitanja za ocjenu koja uključuju relevantnost, pripremljenost te sposobnost korisnika.</a:t>
            </a:r>
          </a:p>
          <a:p>
            <a:pPr>
              <a:buFont typeface="Wingdings" panose="05000000000000000000" pitchFamily="2" charset="2"/>
              <a:buChar char="§"/>
            </a:pPr>
            <a:r>
              <a:rPr lang="hr-HR" sz="2000" dirty="0"/>
              <a:t>Ocjena će se provesti temeljem sljedećih principa:</a:t>
            </a:r>
          </a:p>
          <a:p>
            <a:pPr lvl="1"/>
            <a:r>
              <a:rPr lang="hr-HR" sz="2000" dirty="0"/>
              <a:t>minimalne granice kriterija odabira za svaku projektnu prijavu </a:t>
            </a:r>
          </a:p>
          <a:p>
            <a:pPr lvl="1"/>
            <a:r>
              <a:rPr lang="hr-HR" sz="2000" dirty="0"/>
              <a:t>maksimalnog broja bodova za svako ocjenjivačko pitanje</a:t>
            </a:r>
          </a:p>
          <a:p>
            <a:pPr lvl="1"/>
            <a:r>
              <a:rPr lang="hr-HR" sz="2000" dirty="0"/>
              <a:t>definirane težine svakog ocjenjivačkog pitanja</a:t>
            </a:r>
          </a:p>
          <a:p>
            <a:pPr marL="0" indent="0">
              <a:buNone/>
            </a:pPr>
            <a:endParaRPr lang="hr-HR" sz="2000" dirty="0"/>
          </a:p>
          <a:p>
            <a:pPr>
              <a:buFont typeface="Wingdings" panose="05000000000000000000" pitchFamily="2" charset="2"/>
              <a:buChar char="§"/>
            </a:pPr>
            <a:r>
              <a:rPr lang="hr-HR" sz="2000" dirty="0"/>
              <a:t>U tablici za ocjenjivanje dane su predviđene minimalne i maksimalne granice bodova kao i predviđeni elementi koji će se bodovati. </a:t>
            </a:r>
          </a:p>
          <a:p>
            <a:pPr>
              <a:buFont typeface="Wingdings" panose="05000000000000000000" pitchFamily="2" charset="2"/>
              <a:buChar char="§"/>
            </a:pPr>
            <a:r>
              <a:rPr lang="hr-HR" sz="2000" dirty="0" smtClean="0"/>
              <a:t>Kada </a:t>
            </a:r>
            <a:r>
              <a:rPr lang="hr-HR" sz="2000" dirty="0"/>
              <a:t>sve projektne prijave budu bodovane, OOP će pripremiti sažeti popis rangiranih projektnih prijava i popis projekata koji nisu odabrani za financiranje. PT1 će pružiti informacije o prioritetnim projektnim prijavama na kojima će PT2 provesti provjeru prihvatljivosti. U slučaju kada rezultat ocjene prihvatljivosti značajno utječe na rezultat faze odabira, PT2 će dostaviti PP Odboru za odabir projekata na ponovno razmatranje.</a:t>
            </a:r>
          </a:p>
          <a:p>
            <a:pPr eaLnBrk="1" hangingPunct="1"/>
            <a:endParaRPr lang="hr-HR" sz="2000" dirty="0" smtClean="0"/>
          </a:p>
        </p:txBody>
      </p:sp>
    </p:spTree>
    <p:extLst>
      <p:ext uri="{BB962C8B-B14F-4D97-AF65-F5344CB8AC3E}">
        <p14:creationId xmlns:p14="http://schemas.microsoft.com/office/powerpoint/2010/main" val="22478680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dirty="0"/>
          </a:p>
        </p:txBody>
      </p:sp>
      <p:pic>
        <p:nvPicPr>
          <p:cNvPr id="5"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580" y="0"/>
            <a:ext cx="10683058" cy="7562850"/>
          </a:xfrm>
          <a:prstGeom prst="rect">
            <a:avLst/>
          </a:prstGeom>
          <a:noFill/>
          <a:ln w="9525">
            <a:noFill/>
            <a:miter lim="800000"/>
            <a:headEnd/>
            <a:tailEnd/>
          </a:ln>
        </p:spPr>
      </p:pic>
      <p:sp>
        <p:nvSpPr>
          <p:cNvPr id="6" name="Title 1"/>
          <p:cNvSpPr txBox="1">
            <a:spLocks/>
          </p:cNvSpPr>
          <p:nvPr/>
        </p:nvSpPr>
        <p:spPr bwMode="auto">
          <a:xfrm>
            <a:off x="807815" y="968764"/>
            <a:ext cx="8735893" cy="773516"/>
          </a:xfrm>
          <a:prstGeom prst="rect">
            <a:avLst/>
          </a:prstGeom>
          <a:noFill/>
          <a:ln w="9525">
            <a:noFill/>
            <a:miter lim="800000"/>
            <a:headEnd/>
            <a:tailEnd/>
          </a:ln>
        </p:spPr>
        <p:txBody>
          <a:bodyPr vert="horz" wrap="square" lIns="104274" tIns="52138" rIns="104274" bIns="52138" numCol="1" anchor="ctr" anchorCtr="0" compatLnSpc="1">
            <a:prstTxWarp prst="textNoShape">
              <a:avLst/>
            </a:prstTxWarp>
          </a:bodyPr>
          <a:lstStyle>
            <a:lvl1pPr algn="ctr" eaLnBrk="1" hangingPunct="1">
              <a:defRPr sz="4000">
                <a:latin typeface="+mj-lt"/>
                <a:cs typeface="+mj-cs"/>
              </a:defRPr>
            </a:lvl1pPr>
            <a:lvl2pPr algn="ctr" eaLnBrk="0" hangingPunct="0">
              <a:defRPr sz="5000">
                <a:latin typeface="Calibri" charset="0"/>
              </a:defRPr>
            </a:lvl2pPr>
            <a:lvl3pPr algn="ctr" eaLnBrk="0" hangingPunct="0">
              <a:defRPr sz="5000">
                <a:latin typeface="Calibri" charset="0"/>
              </a:defRPr>
            </a:lvl3pPr>
            <a:lvl4pPr algn="ctr" eaLnBrk="0" hangingPunct="0">
              <a:defRPr sz="5000">
                <a:latin typeface="Calibri" charset="0"/>
              </a:defRPr>
            </a:lvl4pPr>
            <a:lvl5pPr algn="ctr" eaLnBrk="0" hangingPunct="0">
              <a:defRPr sz="5000">
                <a:latin typeface="Calibri" charset="0"/>
              </a:defRPr>
            </a:lvl5pPr>
            <a:lvl6pPr marL="457143" algn="ctr" defTabSz="520636" fontAlgn="base">
              <a:spcBef>
                <a:spcPct val="0"/>
              </a:spcBef>
              <a:spcAft>
                <a:spcPct val="0"/>
              </a:spcAft>
              <a:defRPr sz="5000">
                <a:latin typeface="Calibri" charset="0"/>
              </a:defRPr>
            </a:lvl6pPr>
            <a:lvl7pPr marL="914286" algn="ctr" defTabSz="520636" fontAlgn="base">
              <a:spcBef>
                <a:spcPct val="0"/>
              </a:spcBef>
              <a:spcAft>
                <a:spcPct val="0"/>
              </a:spcAft>
              <a:defRPr sz="5000">
                <a:latin typeface="Calibri" charset="0"/>
              </a:defRPr>
            </a:lvl7pPr>
            <a:lvl8pPr marL="1371431" algn="ctr" defTabSz="520636" fontAlgn="base">
              <a:spcBef>
                <a:spcPct val="0"/>
              </a:spcBef>
              <a:spcAft>
                <a:spcPct val="0"/>
              </a:spcAft>
              <a:defRPr sz="5000">
                <a:latin typeface="Calibri" charset="0"/>
              </a:defRPr>
            </a:lvl8pPr>
            <a:lvl9pPr marL="1828574" algn="ctr" defTabSz="520636" fontAlgn="base">
              <a:spcBef>
                <a:spcPct val="0"/>
              </a:spcBef>
              <a:spcAft>
                <a:spcPct val="0"/>
              </a:spcAft>
              <a:defRPr sz="5000">
                <a:latin typeface="Calibri" charset="0"/>
              </a:defRPr>
            </a:lvl9pPr>
          </a:lstStyle>
          <a:p>
            <a:r>
              <a:rPr lang="hr-HR" dirty="0"/>
              <a:t>KORAK 3: ODABIR PROJEKATA</a:t>
            </a:r>
          </a:p>
        </p:txBody>
      </p:sp>
      <p:sp>
        <p:nvSpPr>
          <p:cNvPr id="7" name="Rectangle 6"/>
          <p:cNvSpPr/>
          <p:nvPr/>
        </p:nvSpPr>
        <p:spPr>
          <a:xfrm>
            <a:off x="534989" y="1742280"/>
            <a:ext cx="9618663" cy="707886"/>
          </a:xfrm>
          <a:prstGeom prst="rect">
            <a:avLst/>
          </a:prstGeom>
        </p:spPr>
        <p:txBody>
          <a:bodyPr wrap="square">
            <a:spAutoFit/>
          </a:bodyPr>
          <a:lstStyle/>
          <a:p>
            <a:r>
              <a:rPr lang="hr-HR" sz="2000" b="1" dirty="0" smtClean="0"/>
              <a:t>1. Doprinos ciljevima strateških i programskih</a:t>
            </a:r>
            <a:r>
              <a:rPr lang="hr-HR" sz="2000" i="1" dirty="0" smtClean="0"/>
              <a:t> </a:t>
            </a:r>
            <a:r>
              <a:rPr lang="hr-HR" sz="2000" b="1" dirty="0" smtClean="0"/>
              <a:t>dokumenata u području javne vodoopskrbe te javne odvodnje i pročišćavanja otpadnih voda </a:t>
            </a:r>
            <a:endParaRPr lang="hr-HR" dirty="0"/>
          </a:p>
        </p:txBody>
      </p:sp>
      <p:sp>
        <p:nvSpPr>
          <p:cNvPr id="8" name="Rectangle 7"/>
          <p:cNvSpPr/>
          <p:nvPr/>
        </p:nvSpPr>
        <p:spPr>
          <a:xfrm>
            <a:off x="534989" y="2450166"/>
            <a:ext cx="9417842" cy="4708981"/>
          </a:xfrm>
          <a:prstGeom prst="rect">
            <a:avLst/>
          </a:prstGeom>
        </p:spPr>
        <p:txBody>
          <a:bodyPr wrap="square">
            <a:spAutoFit/>
          </a:bodyPr>
          <a:lstStyle/>
          <a:p>
            <a:pPr marL="0" indent="0">
              <a:buNone/>
            </a:pPr>
            <a:r>
              <a:rPr lang="hr-HR" sz="2000" dirty="0" smtClean="0"/>
              <a:t>Ocjenjivati će se:</a:t>
            </a:r>
          </a:p>
          <a:p>
            <a:pPr lvl="0"/>
            <a:r>
              <a:rPr lang="hr-HR" sz="2000" dirty="0" smtClean="0"/>
              <a:t>s kojim se tranzicijskim razdobljem postiže usklađenost ukoliko projektna prijava bude odabrana za financiranje, a odnosi se prvenstveno na postizanje usklađenosti s rokovima do kojih je, sukladno Planu provedbe vodnokomunalnih direktiva, potrebno ispuniti sve obveze iz Direktive o pročišćavanju komunalnih  otpadnih voda (</a:t>
            </a:r>
            <a:r>
              <a:rPr lang="hr-HR" sz="2000" i="1" dirty="0" smtClean="0"/>
              <a:t>91/271/EEC</a:t>
            </a:r>
            <a:r>
              <a:rPr lang="hr-HR" sz="2000" dirty="0" smtClean="0"/>
              <a:t>) –2018., 2020. ili 2023. godina</a:t>
            </a:r>
          </a:p>
          <a:p>
            <a:pPr marL="0" indent="0">
              <a:buNone/>
            </a:pPr>
            <a:r>
              <a:rPr lang="hr-HR" sz="2000" b="1" i="1" dirty="0" smtClean="0"/>
              <a:t>Maksimalan broj bodova za kriterij: 50</a:t>
            </a:r>
          </a:p>
          <a:p>
            <a:pPr marL="0" lvl="0" indent="0">
              <a:buNone/>
            </a:pPr>
            <a:endParaRPr lang="hr-HR" sz="2000" dirty="0" smtClean="0"/>
          </a:p>
          <a:p>
            <a:pPr marL="0" lvl="0" indent="0">
              <a:buNone/>
            </a:pPr>
            <a:r>
              <a:rPr lang="hr-HR" sz="2000" dirty="0" smtClean="0"/>
              <a:t>Dodatne bodove moguće je dobiti ukoliko:</a:t>
            </a:r>
          </a:p>
          <a:p>
            <a:pPr lvl="0"/>
            <a:r>
              <a:rPr lang="hr-HR" sz="2000" dirty="0" smtClean="0"/>
              <a:t>je prijedlogom projekta obuhvaćeno više aglomeracija, odnosno prijavljena potreba izrade studijske i projektne dokumentacije u smislu cjelovitog rješavanja pitanja vodnokomunalne infrastrukture na širem području, a radi podnošenja jedinstvene prijave projekta u programskom razdoblju strukturnih fondova 2014-2020 </a:t>
            </a:r>
          </a:p>
          <a:p>
            <a:pPr marL="0" indent="0">
              <a:buNone/>
            </a:pPr>
            <a:r>
              <a:rPr lang="hr-HR" sz="2000" b="1" i="1" dirty="0" smtClean="0"/>
              <a:t>Mogući dodatni bodovi: 10</a:t>
            </a:r>
            <a:endParaRPr lang="hr-HR" sz="2000" dirty="0"/>
          </a:p>
        </p:txBody>
      </p:sp>
    </p:spTree>
    <p:extLst>
      <p:ext uri="{BB962C8B-B14F-4D97-AF65-F5344CB8AC3E}">
        <p14:creationId xmlns:p14="http://schemas.microsoft.com/office/powerpoint/2010/main" val="35379409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791" y="0"/>
            <a:ext cx="10683058" cy="7562850"/>
          </a:xfrm>
          <a:prstGeom prst="rect">
            <a:avLst/>
          </a:prstGeom>
          <a:noFill/>
          <a:ln w="9525">
            <a:noFill/>
            <a:miter lim="800000"/>
            <a:headEnd/>
            <a:tailEnd/>
          </a:ln>
        </p:spPr>
      </p:pic>
      <p:sp>
        <p:nvSpPr>
          <p:cNvPr id="5" name="Title 1"/>
          <p:cNvSpPr txBox="1">
            <a:spLocks/>
          </p:cNvSpPr>
          <p:nvPr/>
        </p:nvSpPr>
        <p:spPr bwMode="auto">
          <a:xfrm>
            <a:off x="965064" y="968764"/>
            <a:ext cx="8735893" cy="773516"/>
          </a:xfrm>
          <a:prstGeom prst="rect">
            <a:avLst/>
          </a:prstGeom>
          <a:noFill/>
          <a:ln w="9525">
            <a:noFill/>
            <a:miter lim="800000"/>
            <a:headEnd/>
            <a:tailEnd/>
          </a:ln>
        </p:spPr>
        <p:txBody>
          <a:bodyPr vert="horz" wrap="square" lIns="104274" tIns="52138" rIns="104274" bIns="52138" numCol="1" anchor="ctr" anchorCtr="0" compatLnSpc="1">
            <a:prstTxWarp prst="textNoShape">
              <a:avLst/>
            </a:prstTxWarp>
          </a:bodyPr>
          <a:lstStyle>
            <a:lvl1pPr algn="ctr" eaLnBrk="1" hangingPunct="1">
              <a:defRPr sz="4000">
                <a:latin typeface="+mj-lt"/>
                <a:cs typeface="+mj-cs"/>
              </a:defRPr>
            </a:lvl1pPr>
            <a:lvl2pPr algn="ctr" eaLnBrk="0" hangingPunct="0">
              <a:defRPr sz="5000">
                <a:latin typeface="Calibri" charset="0"/>
              </a:defRPr>
            </a:lvl2pPr>
            <a:lvl3pPr algn="ctr" eaLnBrk="0" hangingPunct="0">
              <a:defRPr sz="5000">
                <a:latin typeface="Calibri" charset="0"/>
              </a:defRPr>
            </a:lvl3pPr>
            <a:lvl4pPr algn="ctr" eaLnBrk="0" hangingPunct="0">
              <a:defRPr sz="5000">
                <a:latin typeface="Calibri" charset="0"/>
              </a:defRPr>
            </a:lvl4pPr>
            <a:lvl5pPr algn="ctr" eaLnBrk="0" hangingPunct="0">
              <a:defRPr sz="5000">
                <a:latin typeface="Calibri" charset="0"/>
              </a:defRPr>
            </a:lvl5pPr>
            <a:lvl6pPr marL="457143" algn="ctr" defTabSz="520636" fontAlgn="base">
              <a:spcBef>
                <a:spcPct val="0"/>
              </a:spcBef>
              <a:spcAft>
                <a:spcPct val="0"/>
              </a:spcAft>
              <a:defRPr sz="5000">
                <a:latin typeface="Calibri" charset="0"/>
              </a:defRPr>
            </a:lvl6pPr>
            <a:lvl7pPr marL="914286" algn="ctr" defTabSz="520636" fontAlgn="base">
              <a:spcBef>
                <a:spcPct val="0"/>
              </a:spcBef>
              <a:spcAft>
                <a:spcPct val="0"/>
              </a:spcAft>
              <a:defRPr sz="5000">
                <a:latin typeface="Calibri" charset="0"/>
              </a:defRPr>
            </a:lvl7pPr>
            <a:lvl8pPr marL="1371431" algn="ctr" defTabSz="520636" fontAlgn="base">
              <a:spcBef>
                <a:spcPct val="0"/>
              </a:spcBef>
              <a:spcAft>
                <a:spcPct val="0"/>
              </a:spcAft>
              <a:defRPr sz="5000">
                <a:latin typeface="Calibri" charset="0"/>
              </a:defRPr>
            </a:lvl8pPr>
            <a:lvl9pPr marL="1828574" algn="ctr" defTabSz="520636" fontAlgn="base">
              <a:spcBef>
                <a:spcPct val="0"/>
              </a:spcBef>
              <a:spcAft>
                <a:spcPct val="0"/>
              </a:spcAft>
              <a:defRPr sz="5000">
                <a:latin typeface="Calibri" charset="0"/>
              </a:defRPr>
            </a:lvl9pPr>
          </a:lstStyle>
          <a:p>
            <a:r>
              <a:rPr lang="hr-HR" dirty="0"/>
              <a:t>KORAK 3: ODABIR PROJEKATA</a:t>
            </a:r>
          </a:p>
        </p:txBody>
      </p:sp>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50" y="2113315"/>
            <a:ext cx="9640913" cy="4548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9981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791" y="0"/>
            <a:ext cx="10683058" cy="7562850"/>
          </a:xfrm>
          <a:prstGeom prst="rect">
            <a:avLst/>
          </a:prstGeom>
          <a:noFill/>
          <a:ln w="9525">
            <a:noFill/>
            <a:miter lim="800000"/>
            <a:headEnd/>
            <a:tailEnd/>
          </a:ln>
        </p:spPr>
      </p:pic>
      <p:sp>
        <p:nvSpPr>
          <p:cNvPr id="697346" name="Rectangle 2"/>
          <p:cNvSpPr>
            <a:spLocks noGrp="1" noChangeArrowheads="1"/>
          </p:cNvSpPr>
          <p:nvPr>
            <p:ph type="title"/>
          </p:nvPr>
        </p:nvSpPr>
        <p:spPr>
          <a:xfrm>
            <a:off x="555697" y="613073"/>
            <a:ext cx="9618663" cy="1260475"/>
          </a:xfrm>
        </p:spPr>
        <p:txBody>
          <a:bodyPr/>
          <a:lstStyle/>
          <a:p>
            <a:r>
              <a:rPr lang="hr-HR" sz="4100" dirty="0">
                <a:solidFill>
                  <a:schemeClr val="tx2"/>
                </a:solidFill>
              </a:rPr>
              <a:t>Priprema projekata</a:t>
            </a:r>
            <a:endParaRPr lang="en-US" sz="4100" dirty="0">
              <a:solidFill>
                <a:schemeClr val="tx2"/>
              </a:solidFill>
            </a:endParaRPr>
          </a:p>
        </p:txBody>
      </p:sp>
      <p:sp>
        <p:nvSpPr>
          <p:cNvPr id="697347" name="Rectangle 3"/>
          <p:cNvSpPr>
            <a:spLocks noGrp="1" noChangeArrowheads="1"/>
          </p:cNvSpPr>
          <p:nvPr>
            <p:ph type="body" idx="1"/>
          </p:nvPr>
        </p:nvSpPr>
        <p:spPr/>
        <p:txBody>
          <a:bodyPr>
            <a:normAutofit/>
          </a:bodyPr>
          <a:lstStyle/>
          <a:p>
            <a:r>
              <a:rPr lang="hr-HR" sz="2700" dirty="0">
                <a:solidFill>
                  <a:schemeClr val="tx2"/>
                </a:solidFill>
              </a:rPr>
              <a:t>Projekti moraju biti sukladni EU regulativi, nacionalnim zakonima, strategijama i programima</a:t>
            </a:r>
          </a:p>
          <a:p>
            <a:r>
              <a:rPr lang="hr-HR" sz="2700" dirty="0">
                <a:solidFill>
                  <a:schemeClr val="tx2"/>
                </a:solidFill>
              </a:rPr>
              <a:t>Projekti se pripremaju u kompleksnom okruženju</a:t>
            </a:r>
          </a:p>
          <a:p>
            <a:r>
              <a:rPr lang="hr-HR" sz="2700" dirty="0">
                <a:solidFill>
                  <a:schemeClr val="tx2"/>
                </a:solidFill>
              </a:rPr>
              <a:t>Projekti moraju analizirati cjelovito prostor i dati integralna rješenja</a:t>
            </a:r>
          </a:p>
          <a:p>
            <a:r>
              <a:rPr lang="hr-HR" sz="2700" dirty="0">
                <a:solidFill>
                  <a:schemeClr val="tx2"/>
                </a:solidFill>
              </a:rPr>
              <a:t>Projekti moraju biti organizacijski, tehnički, financijski i ekološki održivi</a:t>
            </a:r>
          </a:p>
          <a:p>
            <a:r>
              <a:rPr lang="hr-HR" sz="2700" b="1" dirty="0">
                <a:solidFill>
                  <a:schemeClr val="tx2"/>
                </a:solidFill>
              </a:rPr>
              <a:t>Svaki projekt traži detaljnu pripremu</a:t>
            </a:r>
          </a:p>
          <a:p>
            <a:pPr>
              <a:lnSpc>
                <a:spcPct val="80000"/>
              </a:lnSpc>
            </a:pPr>
            <a:endParaRPr lang="hr-HR" sz="2700" dirty="0">
              <a:solidFill>
                <a:schemeClr val="tx2"/>
              </a:solidFill>
            </a:endParaRPr>
          </a:p>
        </p:txBody>
      </p:sp>
    </p:spTree>
    <p:extLst>
      <p:ext uri="{BB962C8B-B14F-4D97-AF65-F5344CB8AC3E}">
        <p14:creationId xmlns:p14="http://schemas.microsoft.com/office/powerpoint/2010/main" val="1878662967"/>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791" y="0"/>
            <a:ext cx="10683058" cy="7562850"/>
          </a:xfrm>
          <a:prstGeom prst="rect">
            <a:avLst/>
          </a:prstGeom>
          <a:noFill/>
          <a:ln w="9525">
            <a:noFill/>
            <a:miter lim="800000"/>
            <a:headEnd/>
            <a:tailEnd/>
          </a:ln>
        </p:spPr>
      </p:pic>
      <p:sp>
        <p:nvSpPr>
          <p:cNvPr id="5" name="Rectangle 4"/>
          <p:cNvSpPr/>
          <p:nvPr/>
        </p:nvSpPr>
        <p:spPr>
          <a:xfrm>
            <a:off x="3400103" y="1742280"/>
            <a:ext cx="3400290" cy="400110"/>
          </a:xfrm>
          <a:prstGeom prst="rect">
            <a:avLst/>
          </a:prstGeom>
        </p:spPr>
        <p:txBody>
          <a:bodyPr wrap="none">
            <a:spAutoFit/>
          </a:bodyPr>
          <a:lstStyle/>
          <a:p>
            <a:r>
              <a:rPr lang="hr-HR" sz="2000" b="1" dirty="0" smtClean="0"/>
              <a:t>2. Pripremljenost projekta </a:t>
            </a:r>
            <a:endParaRPr lang="hr-HR" dirty="0"/>
          </a:p>
        </p:txBody>
      </p:sp>
      <p:sp>
        <p:nvSpPr>
          <p:cNvPr id="6" name="Title 1"/>
          <p:cNvSpPr txBox="1">
            <a:spLocks/>
          </p:cNvSpPr>
          <p:nvPr/>
        </p:nvSpPr>
        <p:spPr bwMode="auto">
          <a:xfrm>
            <a:off x="965064" y="968764"/>
            <a:ext cx="8735893" cy="773516"/>
          </a:xfrm>
          <a:prstGeom prst="rect">
            <a:avLst/>
          </a:prstGeom>
          <a:noFill/>
          <a:ln w="9525">
            <a:noFill/>
            <a:miter lim="800000"/>
            <a:headEnd/>
            <a:tailEnd/>
          </a:ln>
        </p:spPr>
        <p:txBody>
          <a:bodyPr vert="horz" wrap="square" lIns="104274" tIns="52138" rIns="104274" bIns="52138" numCol="1" anchor="ctr" anchorCtr="0" compatLnSpc="1">
            <a:prstTxWarp prst="textNoShape">
              <a:avLst/>
            </a:prstTxWarp>
          </a:bodyPr>
          <a:lstStyle>
            <a:lvl1pPr algn="ctr" eaLnBrk="1" hangingPunct="1">
              <a:defRPr sz="4000">
                <a:latin typeface="+mj-lt"/>
                <a:cs typeface="+mj-cs"/>
              </a:defRPr>
            </a:lvl1pPr>
            <a:lvl2pPr algn="ctr" eaLnBrk="0" hangingPunct="0">
              <a:defRPr sz="5000">
                <a:latin typeface="Calibri" charset="0"/>
              </a:defRPr>
            </a:lvl2pPr>
            <a:lvl3pPr algn="ctr" eaLnBrk="0" hangingPunct="0">
              <a:defRPr sz="5000">
                <a:latin typeface="Calibri" charset="0"/>
              </a:defRPr>
            </a:lvl3pPr>
            <a:lvl4pPr algn="ctr" eaLnBrk="0" hangingPunct="0">
              <a:defRPr sz="5000">
                <a:latin typeface="Calibri" charset="0"/>
              </a:defRPr>
            </a:lvl4pPr>
            <a:lvl5pPr algn="ctr" eaLnBrk="0" hangingPunct="0">
              <a:defRPr sz="5000">
                <a:latin typeface="Calibri" charset="0"/>
              </a:defRPr>
            </a:lvl5pPr>
            <a:lvl6pPr marL="457143" algn="ctr" defTabSz="520636" fontAlgn="base">
              <a:spcBef>
                <a:spcPct val="0"/>
              </a:spcBef>
              <a:spcAft>
                <a:spcPct val="0"/>
              </a:spcAft>
              <a:defRPr sz="5000">
                <a:latin typeface="Calibri" charset="0"/>
              </a:defRPr>
            </a:lvl6pPr>
            <a:lvl7pPr marL="914286" algn="ctr" defTabSz="520636" fontAlgn="base">
              <a:spcBef>
                <a:spcPct val="0"/>
              </a:spcBef>
              <a:spcAft>
                <a:spcPct val="0"/>
              </a:spcAft>
              <a:defRPr sz="5000">
                <a:latin typeface="Calibri" charset="0"/>
              </a:defRPr>
            </a:lvl7pPr>
            <a:lvl8pPr marL="1371431" algn="ctr" defTabSz="520636" fontAlgn="base">
              <a:spcBef>
                <a:spcPct val="0"/>
              </a:spcBef>
              <a:spcAft>
                <a:spcPct val="0"/>
              </a:spcAft>
              <a:defRPr sz="5000">
                <a:latin typeface="Calibri" charset="0"/>
              </a:defRPr>
            </a:lvl8pPr>
            <a:lvl9pPr marL="1828574" algn="ctr" defTabSz="520636" fontAlgn="base">
              <a:spcBef>
                <a:spcPct val="0"/>
              </a:spcBef>
              <a:spcAft>
                <a:spcPct val="0"/>
              </a:spcAft>
              <a:defRPr sz="5000">
                <a:latin typeface="Calibri" charset="0"/>
              </a:defRPr>
            </a:lvl9pPr>
          </a:lstStyle>
          <a:p>
            <a:r>
              <a:rPr lang="hr-HR" dirty="0"/>
              <a:t>KORAK 3: ODABIR PROJEKATA</a:t>
            </a:r>
          </a:p>
        </p:txBody>
      </p:sp>
      <p:sp>
        <p:nvSpPr>
          <p:cNvPr id="7" name="Rezervirano mjesto sadržaja 2"/>
          <p:cNvSpPr txBox="1">
            <a:spLocks/>
          </p:cNvSpPr>
          <p:nvPr/>
        </p:nvSpPr>
        <p:spPr bwMode="auto">
          <a:xfrm>
            <a:off x="534989" y="2142390"/>
            <a:ext cx="9165968" cy="5256584"/>
          </a:xfrm>
          <a:prstGeom prst="rect">
            <a:avLst/>
          </a:prstGeom>
          <a:noFill/>
          <a:ln w="9525">
            <a:noFill/>
            <a:miter lim="800000"/>
            <a:headEnd/>
            <a:tailEnd/>
          </a:ln>
        </p:spPr>
        <p:txBody>
          <a:bodyPr vert="horz" wrap="square" lIns="104274" tIns="52138" rIns="104274" bIns="52138" numCol="1" anchor="t" anchorCtr="0" compatLnSpc="1">
            <a:prstTxWarp prst="textNoShape">
              <a:avLst/>
            </a:prstTxWarp>
            <a:noAutofit/>
          </a:bodyPr>
          <a:lstStyle/>
          <a:p>
            <a:pPr marL="0" marR="0" lvl="0" indent="0" algn="l" defTabSz="520636" rtl="0" eaLnBrk="0" fontAlgn="base" latinLnBrk="0" hangingPunct="0">
              <a:lnSpc>
                <a:spcPct val="100000"/>
              </a:lnSpc>
              <a:spcBef>
                <a:spcPct val="20000"/>
              </a:spcBef>
              <a:spcAft>
                <a:spcPct val="0"/>
              </a:spcAft>
              <a:buClrTx/>
              <a:buSzTx/>
              <a:buFont typeface="Arial" charset="0"/>
              <a:buNone/>
              <a:tabLst/>
              <a:defRPr/>
            </a:pPr>
            <a:r>
              <a:rPr kumimoji="0" lang="hr-HR" sz="1900" b="0" i="0" u="none" strike="noStrike" kern="1200" cap="none" spc="0" normalizeH="0" baseline="0" noProof="0" dirty="0" smtClean="0">
                <a:ln>
                  <a:noFill/>
                </a:ln>
                <a:solidFill>
                  <a:schemeClr val="tx1"/>
                </a:solidFill>
                <a:effectLst/>
                <a:uLnTx/>
                <a:uFillTx/>
                <a:latin typeface="+mn-lt"/>
                <a:ea typeface="ＭＳ Ｐゴシック" charset="-128"/>
                <a:cs typeface="+mn-cs"/>
              </a:rPr>
              <a:t>Ocjenjivati će se:</a:t>
            </a:r>
          </a:p>
          <a:p>
            <a:pPr marL="390476" marR="0" lvl="0" indent="-390476" algn="l" defTabSz="520636" rtl="0" eaLnBrk="0" fontAlgn="base" latinLnBrk="0" hangingPunct="0">
              <a:lnSpc>
                <a:spcPct val="100000"/>
              </a:lnSpc>
              <a:spcBef>
                <a:spcPct val="20000"/>
              </a:spcBef>
              <a:spcAft>
                <a:spcPct val="0"/>
              </a:spcAft>
              <a:buClrTx/>
              <a:buSzTx/>
              <a:buFont typeface="Arial" charset="0"/>
              <a:buChar char="•"/>
              <a:tabLst/>
              <a:defRPr/>
            </a:pPr>
            <a:r>
              <a:rPr kumimoji="0" lang="hr-HR" sz="1900" b="0" i="0" u="none" strike="noStrike" kern="1200" cap="none" spc="0" normalizeH="0" baseline="0" noProof="0" dirty="0" smtClean="0">
                <a:ln>
                  <a:noFill/>
                </a:ln>
                <a:solidFill>
                  <a:schemeClr val="tx1"/>
                </a:solidFill>
                <a:effectLst/>
                <a:uLnTx/>
                <a:uFillTx/>
                <a:latin typeface="+mn-lt"/>
                <a:ea typeface="ＭＳ Ｐゴシック" charset="-128"/>
                <a:cs typeface="+mn-cs"/>
              </a:rPr>
              <a:t>rok do kojeg je planiran završetak izrade dokumentacije čiju izradu prijavitelj prijavljuje svojim prijedlogom projekta </a:t>
            </a:r>
          </a:p>
          <a:p>
            <a:pPr marL="390476" marR="0" lvl="0" indent="-390476" algn="l" defTabSz="520636" rtl="0" eaLnBrk="0" fontAlgn="base" latinLnBrk="0" hangingPunct="0">
              <a:lnSpc>
                <a:spcPct val="100000"/>
              </a:lnSpc>
              <a:spcBef>
                <a:spcPct val="20000"/>
              </a:spcBef>
              <a:spcAft>
                <a:spcPct val="0"/>
              </a:spcAft>
              <a:buClrTx/>
              <a:buSzTx/>
              <a:buFont typeface="Arial" charset="0"/>
              <a:buChar char="•"/>
              <a:tabLst/>
              <a:defRPr/>
            </a:pPr>
            <a:r>
              <a:rPr kumimoji="0" lang="hr-HR" sz="1900" b="0" i="0" u="none" strike="noStrike" kern="1200" cap="none" spc="0" normalizeH="0" baseline="0" noProof="0" dirty="0" smtClean="0">
                <a:ln>
                  <a:noFill/>
                </a:ln>
                <a:solidFill>
                  <a:schemeClr val="tx1"/>
                </a:solidFill>
                <a:effectLst/>
                <a:uLnTx/>
                <a:uFillTx/>
                <a:latin typeface="+mn-lt"/>
                <a:ea typeface="ＭＳ Ｐゴシック" charset="-128"/>
                <a:cs typeface="+mn-cs"/>
              </a:rPr>
              <a:t>razina prethodno pripremljene studijsko projektne dokumentacije odnosno elementa dokumentacije navedene pod točkom 3.1. Prihvatljive aktivnosti projekta u sklopu Uputa za prijavitelje – potrebno je ispuniti u obliku kako je zadano Tablicom statusa studijsko-projektne dokumentacije koja se nalazi u Prilogu A </a:t>
            </a:r>
          </a:p>
          <a:p>
            <a:pPr marL="390476" marR="0" lvl="0" indent="-390476" algn="l" defTabSz="520636" rtl="0" eaLnBrk="0" fontAlgn="base" latinLnBrk="0" hangingPunct="0">
              <a:lnSpc>
                <a:spcPct val="100000"/>
              </a:lnSpc>
              <a:spcBef>
                <a:spcPct val="20000"/>
              </a:spcBef>
              <a:spcAft>
                <a:spcPct val="0"/>
              </a:spcAft>
              <a:buClrTx/>
              <a:buSzTx/>
              <a:buFont typeface="Arial" charset="0"/>
              <a:buChar char="•"/>
              <a:tabLst/>
              <a:defRPr/>
            </a:pPr>
            <a:r>
              <a:rPr kumimoji="0" lang="hr-HR" sz="1900" b="0" i="0" u="none" strike="noStrike" kern="1200" cap="none" spc="0" normalizeH="0" baseline="0" noProof="0" dirty="0" smtClean="0">
                <a:ln>
                  <a:noFill/>
                </a:ln>
                <a:solidFill>
                  <a:schemeClr val="tx1"/>
                </a:solidFill>
                <a:effectLst/>
                <a:uLnTx/>
                <a:uFillTx/>
                <a:latin typeface="+mn-lt"/>
                <a:ea typeface="ＭＳ Ｐゴシック" charset="-128"/>
                <a:cs typeface="+mn-cs"/>
              </a:rPr>
              <a:t>razina prethodne izgrađenosti vodno-komunalne infrastrukturu u dijelu na koji se odnosi prijava projekta (sustav vodoopskrbe, sustav odvodnje, odnosno UPOV), kako bi se u potpunosti postigla implementacija Direktive o  pročišćavanju komunalnih  otpadnih voda i Direktive o kakvoći vode namijenjenoj za ljudsku potrošnju – potrebno je navesti postojeću razinu izgrađenosti sustava u obliku postotnog iznosa te posebno izdvojiti podatak o stupnju pročišćavanja postojećeg UPOV-a (ukoliko je primjenjivo) </a:t>
            </a:r>
          </a:p>
          <a:p>
            <a:pPr marL="0" marR="0" lvl="0" indent="0" algn="l" defTabSz="520636" rtl="0" eaLnBrk="0" fontAlgn="base" latinLnBrk="0" hangingPunct="0">
              <a:lnSpc>
                <a:spcPct val="100000"/>
              </a:lnSpc>
              <a:spcBef>
                <a:spcPct val="20000"/>
              </a:spcBef>
              <a:spcAft>
                <a:spcPct val="0"/>
              </a:spcAft>
              <a:buClrTx/>
              <a:buSzTx/>
              <a:buFont typeface="Arial" charset="0"/>
              <a:buNone/>
              <a:tabLst/>
              <a:defRPr/>
            </a:pPr>
            <a:endParaRPr kumimoji="0" lang="hr-HR" sz="1900" b="1" i="1" u="none" strike="noStrike" kern="1200" cap="none" spc="0" normalizeH="0" baseline="0" noProof="0" dirty="0" smtClean="0">
              <a:ln>
                <a:noFill/>
              </a:ln>
              <a:solidFill>
                <a:schemeClr val="tx1"/>
              </a:solidFill>
              <a:effectLst/>
              <a:uLnTx/>
              <a:uFillTx/>
              <a:latin typeface="+mn-lt"/>
              <a:ea typeface="ＭＳ Ｐゴシック" charset="-128"/>
              <a:cs typeface="+mn-cs"/>
            </a:endParaRPr>
          </a:p>
          <a:p>
            <a:pPr marL="0" marR="0" lvl="0" indent="0" algn="l" defTabSz="520636" rtl="0" eaLnBrk="0" fontAlgn="base" latinLnBrk="0" hangingPunct="0">
              <a:lnSpc>
                <a:spcPct val="100000"/>
              </a:lnSpc>
              <a:spcBef>
                <a:spcPct val="20000"/>
              </a:spcBef>
              <a:spcAft>
                <a:spcPct val="0"/>
              </a:spcAft>
              <a:buClrTx/>
              <a:buSzTx/>
              <a:buFont typeface="Arial" charset="0"/>
              <a:buNone/>
              <a:tabLst/>
              <a:defRPr/>
            </a:pPr>
            <a:r>
              <a:rPr kumimoji="0" lang="hr-HR" sz="1900" b="1" i="1" u="none" strike="noStrike" kern="1200" cap="none" spc="0" normalizeH="0" baseline="0" noProof="0" dirty="0" smtClean="0">
                <a:ln>
                  <a:noFill/>
                </a:ln>
                <a:solidFill>
                  <a:schemeClr val="tx1"/>
                </a:solidFill>
                <a:effectLst/>
                <a:uLnTx/>
                <a:uFillTx/>
                <a:latin typeface="+mn-lt"/>
                <a:ea typeface="ＭＳ Ｐゴシック" charset="-128"/>
                <a:cs typeface="+mn-cs"/>
              </a:rPr>
              <a:t>Maksimalan broj bodova za kriterij: 18</a:t>
            </a:r>
          </a:p>
          <a:p>
            <a:pPr marL="390476" marR="0" lvl="0" indent="-390476" algn="l" defTabSz="520636" rtl="0" eaLnBrk="0" fontAlgn="base" latinLnBrk="0" hangingPunct="0">
              <a:lnSpc>
                <a:spcPct val="100000"/>
              </a:lnSpc>
              <a:spcBef>
                <a:spcPct val="20000"/>
              </a:spcBef>
              <a:spcAft>
                <a:spcPct val="0"/>
              </a:spcAft>
              <a:buClrTx/>
              <a:buSzTx/>
              <a:buFont typeface="Arial" charset="0"/>
              <a:buChar char="•"/>
              <a:tabLst/>
              <a:defRPr/>
            </a:pPr>
            <a:endParaRPr kumimoji="0" lang="hr-HR" sz="1900" b="0" i="0" u="none" strike="noStrike" kern="1200" cap="none" spc="0" normalizeH="0" baseline="0" noProof="0" dirty="0">
              <a:ln>
                <a:noFill/>
              </a:ln>
              <a:solidFill>
                <a:schemeClr val="tx1"/>
              </a:solidFill>
              <a:effectLst/>
              <a:uLnTx/>
              <a:uFillTx/>
              <a:latin typeface="+mn-lt"/>
              <a:ea typeface="ＭＳ Ｐゴシック" charset="-128"/>
              <a:cs typeface="+mn-cs"/>
            </a:endParaRPr>
          </a:p>
        </p:txBody>
      </p:sp>
    </p:spTree>
    <p:extLst>
      <p:ext uri="{BB962C8B-B14F-4D97-AF65-F5344CB8AC3E}">
        <p14:creationId xmlns:p14="http://schemas.microsoft.com/office/powerpoint/2010/main" val="18003364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791" y="0"/>
            <a:ext cx="10683058" cy="7562850"/>
          </a:xfrm>
          <a:prstGeom prst="rect">
            <a:avLst/>
          </a:prstGeom>
          <a:noFill/>
          <a:ln w="9525">
            <a:noFill/>
            <a:miter lim="800000"/>
            <a:headEnd/>
            <a:tailEnd/>
          </a:ln>
        </p:spPr>
      </p:pic>
      <p:sp>
        <p:nvSpPr>
          <p:cNvPr id="5" name="Pravokutnik 4"/>
          <p:cNvSpPr/>
          <p:nvPr/>
        </p:nvSpPr>
        <p:spPr>
          <a:xfrm>
            <a:off x="735807" y="486643"/>
            <a:ext cx="6298264" cy="707886"/>
          </a:xfrm>
          <a:prstGeom prst="rect">
            <a:avLst/>
          </a:prstGeom>
          <a:noFill/>
          <a:ln w="9525">
            <a:noFill/>
            <a:miter lim="800000"/>
            <a:headEnd/>
            <a:tailEnd/>
          </a:ln>
        </p:spPr>
        <p:txBody>
          <a:bodyPr vert="horz" wrap="square" lIns="104274" tIns="52138" rIns="104274" bIns="52138" numCol="1" anchor="ctr" anchorCtr="0" compatLnSpc="1">
            <a:prstTxWarp prst="textNoShape">
              <a:avLst/>
            </a:prstTxWarp>
          </a:bodyPr>
          <a:lstStyle/>
          <a:p>
            <a:pPr algn="ctr"/>
            <a:r>
              <a:rPr lang="hr-HR" sz="4000" dirty="0">
                <a:latin typeface="+mj-lt"/>
                <a:cs typeface="+mj-cs"/>
              </a:rPr>
              <a:t>KORAK 3: </a:t>
            </a:r>
            <a:r>
              <a:rPr lang="hr-HR" sz="4000" dirty="0" smtClean="0">
                <a:latin typeface="+mj-lt"/>
                <a:cs typeface="+mj-cs"/>
              </a:rPr>
              <a:t>ODABIR </a:t>
            </a:r>
            <a:r>
              <a:rPr lang="hr-HR" sz="4000" dirty="0">
                <a:latin typeface="+mj-lt"/>
                <a:cs typeface="+mj-cs"/>
              </a:rPr>
              <a:t>PROJEKATA</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767" y="1189137"/>
            <a:ext cx="9418315" cy="589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1041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791" y="0"/>
            <a:ext cx="10683058" cy="7562850"/>
          </a:xfrm>
          <a:prstGeom prst="rect">
            <a:avLst/>
          </a:prstGeom>
          <a:noFill/>
          <a:ln w="9525">
            <a:noFill/>
            <a:miter lim="800000"/>
            <a:headEnd/>
            <a:tailEnd/>
          </a:ln>
        </p:spPr>
      </p:pic>
      <p:sp>
        <p:nvSpPr>
          <p:cNvPr id="5" name="Title 1"/>
          <p:cNvSpPr txBox="1">
            <a:spLocks/>
          </p:cNvSpPr>
          <p:nvPr/>
        </p:nvSpPr>
        <p:spPr bwMode="auto">
          <a:xfrm>
            <a:off x="965064" y="751877"/>
            <a:ext cx="8735893" cy="773516"/>
          </a:xfrm>
          <a:prstGeom prst="rect">
            <a:avLst/>
          </a:prstGeom>
          <a:noFill/>
          <a:ln w="9525">
            <a:noFill/>
            <a:miter lim="800000"/>
            <a:headEnd/>
            <a:tailEnd/>
          </a:ln>
        </p:spPr>
        <p:txBody>
          <a:bodyPr vert="horz" wrap="square" lIns="104274" tIns="52138" rIns="104274" bIns="52138" numCol="1" anchor="ctr" anchorCtr="0" compatLnSpc="1">
            <a:prstTxWarp prst="textNoShape">
              <a:avLst/>
            </a:prstTxWarp>
          </a:bodyPr>
          <a:lstStyle>
            <a:lvl1pPr algn="ctr" eaLnBrk="1" hangingPunct="1">
              <a:defRPr sz="4000">
                <a:latin typeface="+mj-lt"/>
                <a:cs typeface="+mj-cs"/>
              </a:defRPr>
            </a:lvl1pPr>
            <a:lvl2pPr algn="ctr" eaLnBrk="0" hangingPunct="0">
              <a:defRPr sz="5000">
                <a:latin typeface="Calibri" charset="0"/>
              </a:defRPr>
            </a:lvl2pPr>
            <a:lvl3pPr algn="ctr" eaLnBrk="0" hangingPunct="0">
              <a:defRPr sz="5000">
                <a:latin typeface="Calibri" charset="0"/>
              </a:defRPr>
            </a:lvl3pPr>
            <a:lvl4pPr algn="ctr" eaLnBrk="0" hangingPunct="0">
              <a:defRPr sz="5000">
                <a:latin typeface="Calibri" charset="0"/>
              </a:defRPr>
            </a:lvl4pPr>
            <a:lvl5pPr algn="ctr" eaLnBrk="0" hangingPunct="0">
              <a:defRPr sz="5000">
                <a:latin typeface="Calibri" charset="0"/>
              </a:defRPr>
            </a:lvl5pPr>
            <a:lvl6pPr marL="457143" algn="ctr" defTabSz="520636" fontAlgn="base">
              <a:spcBef>
                <a:spcPct val="0"/>
              </a:spcBef>
              <a:spcAft>
                <a:spcPct val="0"/>
              </a:spcAft>
              <a:defRPr sz="5000">
                <a:latin typeface="Calibri" charset="0"/>
              </a:defRPr>
            </a:lvl6pPr>
            <a:lvl7pPr marL="914286" algn="ctr" defTabSz="520636" fontAlgn="base">
              <a:spcBef>
                <a:spcPct val="0"/>
              </a:spcBef>
              <a:spcAft>
                <a:spcPct val="0"/>
              </a:spcAft>
              <a:defRPr sz="5000">
                <a:latin typeface="Calibri" charset="0"/>
              </a:defRPr>
            </a:lvl7pPr>
            <a:lvl8pPr marL="1371431" algn="ctr" defTabSz="520636" fontAlgn="base">
              <a:spcBef>
                <a:spcPct val="0"/>
              </a:spcBef>
              <a:spcAft>
                <a:spcPct val="0"/>
              </a:spcAft>
              <a:defRPr sz="5000">
                <a:latin typeface="Calibri" charset="0"/>
              </a:defRPr>
            </a:lvl8pPr>
            <a:lvl9pPr marL="1828574" algn="ctr" defTabSz="520636" fontAlgn="base">
              <a:spcBef>
                <a:spcPct val="0"/>
              </a:spcBef>
              <a:spcAft>
                <a:spcPct val="0"/>
              </a:spcAft>
              <a:defRPr sz="5000">
                <a:latin typeface="Calibri" charset="0"/>
              </a:defRPr>
            </a:lvl9pPr>
          </a:lstStyle>
          <a:p>
            <a:r>
              <a:rPr lang="hr-HR" dirty="0"/>
              <a:t>KORAK 3: ODABIR PROJEKATA</a:t>
            </a:r>
          </a:p>
        </p:txBody>
      </p:sp>
      <p:sp>
        <p:nvSpPr>
          <p:cNvPr id="6" name="Naslov 1"/>
          <p:cNvSpPr txBox="1">
            <a:spLocks/>
          </p:cNvSpPr>
          <p:nvPr/>
        </p:nvSpPr>
        <p:spPr bwMode="auto">
          <a:xfrm>
            <a:off x="735807" y="1138635"/>
            <a:ext cx="8229600" cy="850106"/>
          </a:xfrm>
          <a:prstGeom prst="rect">
            <a:avLst/>
          </a:prstGeom>
          <a:noFill/>
          <a:ln w="9525">
            <a:noFill/>
            <a:miter lim="800000"/>
            <a:headEnd/>
            <a:tailEnd/>
          </a:ln>
        </p:spPr>
        <p:txBody>
          <a:bodyPr vert="horz" wrap="square" lIns="104274" tIns="52138" rIns="104274" bIns="52138" numCol="1" anchor="ctr" anchorCtr="0" compatLnSpc="1">
            <a:prstTxWarp prst="textNoShape">
              <a:avLst/>
            </a:prstTxWarp>
            <a:normAutofit/>
          </a:bodyPr>
          <a:lstStyle/>
          <a:p>
            <a:pPr marL="0" marR="0" lvl="0" indent="0" algn="ctr" defTabSz="520636" rtl="0" eaLnBrk="0" fontAlgn="base" latinLnBrk="0" hangingPunct="0">
              <a:lnSpc>
                <a:spcPct val="100000"/>
              </a:lnSpc>
              <a:spcBef>
                <a:spcPct val="0"/>
              </a:spcBef>
              <a:spcAft>
                <a:spcPct val="0"/>
              </a:spcAft>
              <a:buClrTx/>
              <a:buSzTx/>
              <a:buFontTx/>
              <a:buNone/>
              <a:tabLst/>
              <a:defRPr/>
            </a:pPr>
            <a:r>
              <a:rPr kumimoji="0" lang="hr-HR" sz="2400" b="1" i="0" u="none" strike="noStrike" kern="1200" cap="none" spc="0" normalizeH="0" baseline="0" noProof="0" dirty="0" smtClean="0">
                <a:ln>
                  <a:noFill/>
                </a:ln>
                <a:solidFill>
                  <a:schemeClr val="tx1"/>
                </a:solidFill>
                <a:effectLst/>
                <a:uLnTx/>
                <a:uFillTx/>
                <a:latin typeface="+mj-lt"/>
                <a:ea typeface="ＭＳ Ｐゴシック" charset="-128"/>
                <a:cs typeface="+mj-cs"/>
              </a:rPr>
              <a:t>3. Sposobnost korisnika </a:t>
            </a:r>
            <a:endParaRPr kumimoji="0" lang="hr-HR" sz="2400" b="0" i="0" u="none" strike="noStrike" kern="1200" cap="none" spc="0" normalizeH="0" baseline="0" noProof="0" dirty="0">
              <a:ln>
                <a:noFill/>
              </a:ln>
              <a:solidFill>
                <a:schemeClr val="tx1"/>
              </a:solidFill>
              <a:effectLst/>
              <a:uLnTx/>
              <a:uFillTx/>
              <a:latin typeface="+mj-lt"/>
              <a:ea typeface="ＭＳ Ｐゴシック" charset="-128"/>
              <a:cs typeface="+mj-cs"/>
            </a:endParaRPr>
          </a:p>
        </p:txBody>
      </p:sp>
      <p:sp>
        <p:nvSpPr>
          <p:cNvPr id="7" name="Rezervirano mjesto sadržaja 2"/>
          <p:cNvSpPr txBox="1">
            <a:spLocks/>
          </p:cNvSpPr>
          <p:nvPr/>
        </p:nvSpPr>
        <p:spPr bwMode="auto">
          <a:xfrm>
            <a:off x="375767" y="1563688"/>
            <a:ext cx="9505056" cy="5472608"/>
          </a:xfrm>
          <a:prstGeom prst="rect">
            <a:avLst/>
          </a:prstGeom>
          <a:noFill/>
          <a:ln w="9525">
            <a:noFill/>
            <a:miter lim="800000"/>
            <a:headEnd/>
            <a:tailEnd/>
          </a:ln>
        </p:spPr>
        <p:txBody>
          <a:bodyPr vert="horz" wrap="square" lIns="104274" tIns="52138" rIns="104274" bIns="52138" numCol="1" anchor="t" anchorCtr="0" compatLnSpc="1">
            <a:prstTxWarp prst="textNoShape">
              <a:avLst/>
            </a:prstTxWarp>
            <a:noAutofit/>
          </a:bodyPr>
          <a:lstStyle/>
          <a:p>
            <a:pPr marL="0" marR="0" lvl="0" indent="0" algn="l" defTabSz="520636" rtl="0" eaLnBrk="0" fontAlgn="base" latinLnBrk="0" hangingPunct="0">
              <a:lnSpc>
                <a:spcPct val="100000"/>
              </a:lnSpc>
              <a:spcBef>
                <a:spcPct val="20000"/>
              </a:spcBef>
              <a:spcAft>
                <a:spcPct val="0"/>
              </a:spcAft>
              <a:buClrTx/>
              <a:buSzTx/>
              <a:buFont typeface="Arial" charset="0"/>
              <a:buNone/>
              <a:tabLst/>
              <a:defRPr/>
            </a:pPr>
            <a:r>
              <a:rPr kumimoji="0" lang="hr-HR" sz="1800" b="0" i="0" u="none" strike="noStrike" kern="1200" cap="none" spc="0" normalizeH="0" baseline="0" noProof="0" dirty="0" smtClean="0">
                <a:ln>
                  <a:noFill/>
                </a:ln>
                <a:solidFill>
                  <a:schemeClr val="tx1"/>
                </a:solidFill>
                <a:effectLst/>
                <a:uLnTx/>
                <a:uFillTx/>
                <a:latin typeface="+mn-lt"/>
                <a:ea typeface="ＭＳ Ｐゴシック" charset="-128"/>
                <a:cs typeface="+mn-cs"/>
              </a:rPr>
              <a:t>Ocjenjivati će se:</a:t>
            </a:r>
          </a:p>
          <a:p>
            <a:pPr marL="390476" marR="0" lvl="0" indent="-390476" algn="l" defTabSz="520636" rtl="0" eaLnBrk="0" fontAlgn="base" latinLnBrk="0" hangingPunct="0">
              <a:lnSpc>
                <a:spcPct val="100000"/>
              </a:lnSpc>
              <a:spcBef>
                <a:spcPct val="20000"/>
              </a:spcBef>
              <a:spcAft>
                <a:spcPct val="0"/>
              </a:spcAft>
              <a:buClrTx/>
              <a:buSzTx/>
              <a:buFont typeface="Arial" charset="0"/>
              <a:buChar char="•"/>
              <a:tabLst/>
              <a:defRPr/>
            </a:pPr>
            <a:r>
              <a:rPr kumimoji="0" lang="hr-HR" sz="1800" b="0" i="0" u="none" strike="noStrike" kern="1200" cap="none" spc="0" normalizeH="0" baseline="0" noProof="0" dirty="0" smtClean="0">
                <a:ln>
                  <a:noFill/>
                </a:ln>
                <a:solidFill>
                  <a:schemeClr val="tx1"/>
                </a:solidFill>
                <a:effectLst/>
                <a:uLnTx/>
                <a:uFillTx/>
                <a:latin typeface="+mn-lt"/>
                <a:ea typeface="ＭＳ Ｐゴシック" charset="-128"/>
                <a:cs typeface="+mn-cs"/>
              </a:rPr>
              <a:t>kapacitet korisnika (javnog isporučitelja vodnih usluga) da provede EU financiranje projekta (sufinanciranje, ljudski resursi, prethodna iskustva,..) –organizacijska struktura korisnika (poslovne jedinice, broj i stručnu spremu djelatnika), postojeći kapacitet za provođenje postupka javne nabave, odnosno planirani način provođenja postupka javne nabave.</a:t>
            </a:r>
          </a:p>
          <a:p>
            <a:pPr marL="390476" marR="0" lvl="0" indent="-390476" algn="l" defTabSz="520636" rtl="0" eaLnBrk="0" fontAlgn="base" latinLnBrk="0" hangingPunct="0">
              <a:lnSpc>
                <a:spcPct val="100000"/>
              </a:lnSpc>
              <a:spcBef>
                <a:spcPct val="20000"/>
              </a:spcBef>
              <a:spcAft>
                <a:spcPct val="0"/>
              </a:spcAft>
              <a:buClrTx/>
              <a:buSzTx/>
              <a:buFont typeface="Arial" charset="0"/>
              <a:buChar char="•"/>
              <a:tabLst/>
              <a:defRPr/>
            </a:pPr>
            <a:r>
              <a:rPr kumimoji="0" lang="hr-HR" sz="1800" b="0" i="0" u="none" strike="noStrike" kern="1200" cap="none" spc="0" normalizeH="0" baseline="0" noProof="0" dirty="0" smtClean="0">
                <a:ln>
                  <a:noFill/>
                </a:ln>
                <a:solidFill>
                  <a:schemeClr val="tx1"/>
                </a:solidFill>
                <a:effectLst/>
                <a:uLnTx/>
                <a:uFillTx/>
                <a:latin typeface="+mn-lt"/>
                <a:ea typeface="ＭＳ Ｐゴシック" charset="-128"/>
                <a:cs typeface="+mn-cs"/>
              </a:rPr>
              <a:t>da li je javni isporučitelj vodne usluge uskladio predmet poslovanja sukladno članku 202. Zakona o vodama te je kao takav upisan u Sudski registar trgovačkih društava, odnosno da li je vlasnička struktura javnog isporučitelja vodne usluge u potpunosti sukladna propisanim navedenim člankom. Također će se ocjenjivati ukoliko javni isporučitelj vodne usluge nije uskladio predmet poslovanja sukladno članku 202. Zakona o vodama, a predao je zahtjev u svrhu postizanja sukladnosti predmeta poslovanja sukladno navedenom članku.</a:t>
            </a:r>
          </a:p>
          <a:p>
            <a:pPr marL="0" marR="0" lvl="0" indent="0" algn="l" defTabSz="520636" rtl="0" eaLnBrk="0" fontAlgn="base" latinLnBrk="0" hangingPunct="0">
              <a:lnSpc>
                <a:spcPct val="100000"/>
              </a:lnSpc>
              <a:spcBef>
                <a:spcPct val="20000"/>
              </a:spcBef>
              <a:spcAft>
                <a:spcPct val="0"/>
              </a:spcAft>
              <a:buClrTx/>
              <a:buSzTx/>
              <a:buFont typeface="Arial" charset="0"/>
              <a:buNone/>
              <a:tabLst/>
              <a:defRPr/>
            </a:pPr>
            <a:r>
              <a:rPr kumimoji="0" lang="hr-HR" sz="1800" b="1" i="1" u="none" strike="noStrike" kern="1200" cap="none" spc="0" normalizeH="0" baseline="0" noProof="0" dirty="0" smtClean="0">
                <a:ln>
                  <a:noFill/>
                </a:ln>
                <a:solidFill>
                  <a:schemeClr val="tx1"/>
                </a:solidFill>
                <a:effectLst/>
                <a:uLnTx/>
                <a:uFillTx/>
                <a:latin typeface="+mn-lt"/>
                <a:ea typeface="ＭＳ Ｐゴシック" charset="-128"/>
                <a:cs typeface="+mn-cs"/>
              </a:rPr>
              <a:t>Maksimalan broj bodova za kriterij: 8</a:t>
            </a:r>
          </a:p>
          <a:p>
            <a:pPr marL="0" marR="0" lvl="0" indent="0" algn="l" defTabSz="520636" rtl="0" eaLnBrk="0" fontAlgn="base" latinLnBrk="0" hangingPunct="0">
              <a:lnSpc>
                <a:spcPct val="100000"/>
              </a:lnSpc>
              <a:spcBef>
                <a:spcPct val="20000"/>
              </a:spcBef>
              <a:spcAft>
                <a:spcPct val="0"/>
              </a:spcAft>
              <a:buClrTx/>
              <a:buSzTx/>
              <a:buFont typeface="Arial" charset="0"/>
              <a:buNone/>
              <a:tabLst/>
              <a:defRPr/>
            </a:pPr>
            <a:r>
              <a:rPr kumimoji="0" lang="hr-HR" sz="1800" b="0" i="1" u="none" strike="noStrike" kern="1200" cap="none" spc="0" normalizeH="0" baseline="0" noProof="0" dirty="0" smtClean="0">
                <a:ln>
                  <a:noFill/>
                </a:ln>
                <a:solidFill>
                  <a:schemeClr val="tx1"/>
                </a:solidFill>
                <a:effectLst/>
                <a:uLnTx/>
                <a:uFillTx/>
                <a:latin typeface="+mn-lt"/>
                <a:ea typeface="ＭＳ Ｐゴシック" charset="-128"/>
                <a:cs typeface="+mn-cs"/>
              </a:rPr>
              <a:t>Eliminacija iz daljnjeg postupka procjene ukoliko:</a:t>
            </a:r>
            <a:r>
              <a:rPr kumimoji="0" lang="hr-HR" sz="1800" b="1" i="1" u="none" strike="noStrike" kern="1200" cap="none" spc="0" normalizeH="0" baseline="0" noProof="0" dirty="0" smtClean="0">
                <a:ln>
                  <a:noFill/>
                </a:ln>
                <a:solidFill>
                  <a:schemeClr val="tx1"/>
                </a:solidFill>
                <a:effectLst/>
                <a:uLnTx/>
                <a:uFillTx/>
                <a:latin typeface="+mn-lt"/>
                <a:ea typeface="ＭＳ Ｐゴシック" charset="-128"/>
                <a:cs typeface="+mn-cs"/>
              </a:rPr>
              <a:t> DO TRENUTKA PODNOŠENJA PRIJEDLOGA PROJEKTA JAVNI ISPORUČITELJ VODNE USLUGE NIJE USKLADIO  PREDMET POSLOVANJA NITI JE PREDAO ZAHTJEV  U SVRHU POSTIZANJA SUKLADNOSTI PREDMETA POSLOVANJA  SUKLADNO ČLANKU 202. ZAKONA O VODAMA (NN BR. 153/09, 63/11, 130/11, 56/13, 14/14), ODNOSNO VLASNIČKA STRUKTURA JAVNOG ISPORUČITELJA VODNE USLUGE NIJE U POTPUNOSTI SUKLADNA PROPISANIM NAVEDENIM ČLANKOM, </a:t>
            </a:r>
            <a:r>
              <a:rPr kumimoji="0" lang="hr-HR" sz="1800" b="1" i="1" u="sng" strike="noStrike" kern="1200" cap="none" spc="0" normalizeH="0" baseline="0" noProof="0" dirty="0" smtClean="0">
                <a:ln>
                  <a:noFill/>
                </a:ln>
                <a:solidFill>
                  <a:schemeClr val="tx1"/>
                </a:solidFill>
                <a:effectLst/>
                <a:uLnTx/>
                <a:uFillTx/>
                <a:latin typeface="+mn-lt"/>
                <a:ea typeface="ＭＳ Ｐゴシック" charset="-128"/>
                <a:cs typeface="+mn-cs"/>
              </a:rPr>
              <a:t>DOSTAVLJENA PROJEKTNA PRIJAVA ĆE SE ELIMINIRATI IZ DALJNJEG POSTUPKA PROCJENE PRIJAVA PROJEKATA! </a:t>
            </a:r>
            <a:endParaRPr kumimoji="0" lang="hr-HR" sz="1800" b="0" i="0" u="none" strike="noStrike" kern="1200" cap="none" spc="0" normalizeH="0" baseline="0" noProof="0" dirty="0" smtClean="0">
              <a:ln>
                <a:noFill/>
              </a:ln>
              <a:solidFill>
                <a:schemeClr val="tx1"/>
              </a:solidFill>
              <a:effectLst/>
              <a:uLnTx/>
              <a:uFillTx/>
              <a:latin typeface="+mn-lt"/>
              <a:ea typeface="ＭＳ Ｐゴシック" charset="-128"/>
              <a:cs typeface="+mn-cs"/>
            </a:endParaRPr>
          </a:p>
          <a:p>
            <a:pPr marL="0" marR="0" lvl="0" indent="0" algn="l" defTabSz="520636" rtl="0" eaLnBrk="0" fontAlgn="base" latinLnBrk="0" hangingPunct="0">
              <a:lnSpc>
                <a:spcPct val="100000"/>
              </a:lnSpc>
              <a:spcBef>
                <a:spcPct val="20000"/>
              </a:spcBef>
              <a:spcAft>
                <a:spcPct val="0"/>
              </a:spcAft>
              <a:buClrTx/>
              <a:buSzTx/>
              <a:buFont typeface="Arial" charset="0"/>
              <a:buNone/>
              <a:tabLst/>
              <a:defRPr/>
            </a:pPr>
            <a:endParaRPr kumimoji="0" lang="hr-HR" sz="1800" b="0" i="0" u="none" strike="noStrike" kern="1200" cap="none" spc="0" normalizeH="0" baseline="0" noProof="0" dirty="0">
              <a:ln>
                <a:noFill/>
              </a:ln>
              <a:solidFill>
                <a:schemeClr val="tx1"/>
              </a:solidFill>
              <a:effectLst/>
              <a:uLnTx/>
              <a:uFillTx/>
              <a:latin typeface="+mn-lt"/>
              <a:ea typeface="ＭＳ Ｐゴシック" charset="-128"/>
              <a:cs typeface="+mn-cs"/>
            </a:endParaRPr>
          </a:p>
        </p:txBody>
      </p:sp>
    </p:spTree>
    <p:extLst>
      <p:ext uri="{BB962C8B-B14F-4D97-AF65-F5344CB8AC3E}">
        <p14:creationId xmlns:p14="http://schemas.microsoft.com/office/powerpoint/2010/main" val="185935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lstStyle/>
          <a:p>
            <a:endParaRPr lang="hr-HR"/>
          </a:p>
        </p:txBody>
      </p:sp>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580" y="0"/>
            <a:ext cx="10683058" cy="7562850"/>
          </a:xfrm>
          <a:prstGeom prst="rect">
            <a:avLst/>
          </a:prstGeom>
          <a:noFill/>
          <a:ln w="9525">
            <a:noFill/>
            <a:miter lim="800000"/>
            <a:headEnd/>
            <a:tailEnd/>
          </a:ln>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775" y="2006042"/>
            <a:ext cx="10020114" cy="3550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ravokutnik 5"/>
          <p:cNvSpPr/>
          <p:nvPr/>
        </p:nvSpPr>
        <p:spPr>
          <a:xfrm>
            <a:off x="242919" y="973113"/>
            <a:ext cx="6298264" cy="707886"/>
          </a:xfrm>
          <a:prstGeom prst="rect">
            <a:avLst/>
          </a:prstGeom>
          <a:noFill/>
          <a:ln w="9525">
            <a:noFill/>
            <a:miter lim="800000"/>
            <a:headEnd/>
            <a:tailEnd/>
          </a:ln>
        </p:spPr>
        <p:txBody>
          <a:bodyPr vert="horz" wrap="square" lIns="104274" tIns="52138" rIns="104274" bIns="52138" numCol="1" anchor="ctr" anchorCtr="0" compatLnSpc="1">
            <a:prstTxWarp prst="textNoShape">
              <a:avLst/>
            </a:prstTxWarp>
          </a:bodyPr>
          <a:lstStyle/>
          <a:p>
            <a:pPr algn="ctr"/>
            <a:r>
              <a:rPr lang="hr-HR" sz="4000" dirty="0">
                <a:latin typeface="+mj-lt"/>
                <a:cs typeface="+mj-cs"/>
              </a:rPr>
              <a:t>KORAK 3: ODABIR PROJEKATA</a:t>
            </a:r>
          </a:p>
        </p:txBody>
      </p:sp>
    </p:spTree>
    <p:extLst>
      <p:ext uri="{BB962C8B-B14F-4D97-AF65-F5344CB8AC3E}">
        <p14:creationId xmlns:p14="http://schemas.microsoft.com/office/powerpoint/2010/main" val="28250466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580" y="-107007"/>
            <a:ext cx="10683058" cy="7562850"/>
          </a:xfrm>
          <a:prstGeom prst="rect">
            <a:avLst/>
          </a:prstGeom>
          <a:noFill/>
          <a:ln w="9525">
            <a:noFill/>
            <a:miter lim="800000"/>
            <a:headEnd/>
            <a:tailEnd/>
          </a:ln>
        </p:spPr>
      </p:pic>
      <p:sp>
        <p:nvSpPr>
          <p:cNvPr id="3075" name="Title 1"/>
          <p:cNvSpPr>
            <a:spLocks noGrp="1"/>
          </p:cNvSpPr>
          <p:nvPr>
            <p:ph type="title"/>
          </p:nvPr>
        </p:nvSpPr>
        <p:spPr>
          <a:xfrm>
            <a:off x="509500" y="973113"/>
            <a:ext cx="9201150" cy="576064"/>
          </a:xfrm>
        </p:spPr>
        <p:txBody>
          <a:bodyPr/>
          <a:lstStyle/>
          <a:p>
            <a:pPr eaLnBrk="1" hangingPunct="1"/>
            <a:r>
              <a:rPr lang="hr-HR" sz="4000" dirty="0" smtClean="0"/>
              <a:t>KORAK 4: PROVJERA PRIHVATLJIVOSTI</a:t>
            </a:r>
            <a:endParaRPr lang="hr-HR" sz="4000" dirty="0"/>
          </a:p>
        </p:txBody>
      </p:sp>
      <p:sp>
        <p:nvSpPr>
          <p:cNvPr id="3076" name="Content Placeholder 2"/>
          <p:cNvSpPr>
            <a:spLocks noGrp="1"/>
          </p:cNvSpPr>
          <p:nvPr>
            <p:ph idx="1"/>
          </p:nvPr>
        </p:nvSpPr>
        <p:spPr>
          <a:xfrm>
            <a:off x="93218" y="1577118"/>
            <a:ext cx="9618663" cy="5544516"/>
          </a:xfrm>
        </p:spPr>
        <p:txBody>
          <a:bodyPr/>
          <a:lstStyle/>
          <a:p>
            <a:pPr algn="just">
              <a:lnSpc>
                <a:spcPct val="115000"/>
              </a:lnSpc>
              <a:spcBef>
                <a:spcPts val="600"/>
              </a:spcBef>
              <a:spcAft>
                <a:spcPts val="600"/>
              </a:spcAft>
              <a:buFont typeface="Wingdings" panose="05000000000000000000" pitchFamily="2" charset="2"/>
              <a:buChar char="§"/>
            </a:pPr>
            <a:r>
              <a:rPr lang="hr-HR" sz="2800" dirty="0" smtClean="0">
                <a:ea typeface="Calibri"/>
                <a:cs typeface="Times New Roman"/>
              </a:rPr>
              <a:t>Hrvatske vode će provesti provjeru prihvatljivosti sukladno </a:t>
            </a:r>
            <a:r>
              <a:rPr lang="hr-HR" sz="2800" dirty="0">
                <a:ea typeface="Calibri"/>
                <a:cs typeface="Times New Roman"/>
              </a:rPr>
              <a:t>kriterijima </a:t>
            </a:r>
            <a:r>
              <a:rPr lang="hr-HR" sz="2800" dirty="0" smtClean="0">
                <a:ea typeface="Calibri"/>
                <a:cs typeface="Times New Roman"/>
              </a:rPr>
              <a:t>danim </a:t>
            </a:r>
            <a:r>
              <a:rPr lang="hr-HR" sz="2800" dirty="0">
                <a:ea typeface="Calibri"/>
                <a:cs typeface="Times New Roman"/>
              </a:rPr>
              <a:t>u </a:t>
            </a:r>
            <a:r>
              <a:rPr lang="hr-HR" sz="2800" dirty="0" smtClean="0">
                <a:ea typeface="Calibri"/>
                <a:cs typeface="Times New Roman"/>
              </a:rPr>
              <a:t>Prilogu 3 </a:t>
            </a:r>
            <a:r>
              <a:rPr lang="hr-HR" sz="2800" dirty="0" err="1" smtClean="0">
                <a:ea typeface="Calibri"/>
                <a:cs typeface="Times New Roman"/>
              </a:rPr>
              <a:t>UZP</a:t>
            </a:r>
            <a:r>
              <a:rPr lang="hr-HR" sz="2800" dirty="0" smtClean="0">
                <a:ea typeface="Calibri"/>
                <a:cs typeface="Times New Roman"/>
              </a:rPr>
              <a:t> </a:t>
            </a:r>
            <a:endParaRPr lang="hr-HR" sz="2800" dirty="0">
              <a:ea typeface="Calibri"/>
              <a:cs typeface="Times New Roman"/>
            </a:endParaRPr>
          </a:p>
          <a:p>
            <a:pPr eaLnBrk="1" hangingPunct="1">
              <a:buFont typeface="Wingdings" panose="05000000000000000000" pitchFamily="2" charset="2"/>
              <a:buChar char="§"/>
            </a:pPr>
            <a:r>
              <a:rPr lang="hr-HR" sz="2800" dirty="0">
                <a:ea typeface="Calibri"/>
                <a:cs typeface="Times New Roman"/>
              </a:rPr>
              <a:t>Provjera prihvatljivosti </a:t>
            </a:r>
            <a:r>
              <a:rPr lang="hr-HR" sz="2800" dirty="0" smtClean="0">
                <a:ea typeface="Calibri"/>
                <a:cs typeface="Times New Roman"/>
              </a:rPr>
              <a:t>provodi se provjerom u </a:t>
            </a:r>
            <a:r>
              <a:rPr lang="hr-HR" sz="2800" dirty="0">
                <a:ea typeface="Calibri"/>
                <a:cs typeface="Times New Roman"/>
              </a:rPr>
              <a:t>tri kategorije</a:t>
            </a:r>
            <a:r>
              <a:rPr lang="hr-HR" sz="2800" dirty="0"/>
              <a:t>: </a:t>
            </a:r>
          </a:p>
          <a:p>
            <a:pPr lvl="2" eaLnBrk="1" hangingPunct="1">
              <a:buFont typeface="Arial" panose="020B0604020202020204" pitchFamily="34" charset="0"/>
              <a:buChar char="•"/>
            </a:pPr>
            <a:r>
              <a:rPr lang="hr-HR" sz="2300" dirty="0"/>
              <a:t>Kriteriji prihvatljivosti prijavitelja i partnera </a:t>
            </a:r>
          </a:p>
          <a:p>
            <a:pPr lvl="2" eaLnBrk="1" hangingPunct="1">
              <a:buFont typeface="Arial" panose="020B0604020202020204" pitchFamily="34" charset="0"/>
              <a:buChar char="•"/>
            </a:pPr>
            <a:r>
              <a:rPr lang="hr-HR" sz="2300" dirty="0"/>
              <a:t>Kriteriji prihvatljivosti </a:t>
            </a:r>
            <a:r>
              <a:rPr lang="hr-HR" sz="2300" dirty="0" smtClean="0"/>
              <a:t>projektnih aktivnosti </a:t>
            </a:r>
            <a:endParaRPr lang="hr-HR" sz="2300" dirty="0"/>
          </a:p>
          <a:p>
            <a:pPr lvl="2" eaLnBrk="1" hangingPunct="1">
              <a:buFont typeface="Arial" panose="020B0604020202020204" pitchFamily="34" charset="0"/>
              <a:buChar char="•"/>
            </a:pPr>
            <a:r>
              <a:rPr lang="hr-HR" sz="2300" dirty="0"/>
              <a:t>Kriteriji prihvatljivosti </a:t>
            </a:r>
            <a:r>
              <a:rPr lang="hr-HR" sz="2300" dirty="0" smtClean="0"/>
              <a:t>troškova</a:t>
            </a:r>
            <a:endParaRPr lang="hr-HR" sz="2300" dirty="0"/>
          </a:p>
          <a:p>
            <a:pPr algn="just">
              <a:lnSpc>
                <a:spcPct val="115000"/>
              </a:lnSpc>
              <a:spcBef>
                <a:spcPts val="600"/>
              </a:spcBef>
              <a:spcAft>
                <a:spcPts val="600"/>
              </a:spcAft>
              <a:buFont typeface="Wingdings" panose="05000000000000000000" pitchFamily="2" charset="2"/>
              <a:buChar char="§"/>
            </a:pPr>
            <a:r>
              <a:rPr lang="hr-HR" sz="2800" dirty="0"/>
              <a:t>Prilikom provjere prihvatljivosti </a:t>
            </a:r>
            <a:r>
              <a:rPr lang="hr-HR" sz="2800" dirty="0" smtClean="0"/>
              <a:t>Hrvatske vode mogu </a:t>
            </a:r>
            <a:r>
              <a:rPr lang="hr-HR" sz="2800" dirty="0" smtClean="0">
                <a:ea typeface="Calibri"/>
                <a:cs typeface="Times New Roman"/>
              </a:rPr>
              <a:t>zatražiti </a:t>
            </a:r>
            <a:r>
              <a:rPr lang="hr-HR" sz="2800" dirty="0">
                <a:ea typeface="Calibri"/>
                <a:cs typeface="Times New Roman"/>
              </a:rPr>
              <a:t>pojašnjenje i/ili ispravke </a:t>
            </a:r>
            <a:r>
              <a:rPr lang="hr-HR" sz="2800" dirty="0" smtClean="0">
                <a:ea typeface="Calibri"/>
                <a:cs typeface="Times New Roman"/>
              </a:rPr>
              <a:t>dokumentacije </a:t>
            </a:r>
            <a:r>
              <a:rPr lang="hr-HR" sz="2800" dirty="0">
                <a:ea typeface="Calibri"/>
                <a:cs typeface="Times New Roman"/>
              </a:rPr>
              <a:t>od strane </a:t>
            </a:r>
            <a:r>
              <a:rPr lang="hr-HR" sz="2800" dirty="0" smtClean="0">
                <a:ea typeface="Calibri"/>
                <a:cs typeface="Times New Roman"/>
              </a:rPr>
              <a:t>Prijavitelja </a:t>
            </a:r>
            <a:r>
              <a:rPr lang="hr-HR" sz="2800" dirty="0">
                <a:ea typeface="Calibri"/>
                <a:cs typeface="Times New Roman"/>
              </a:rPr>
              <a:t>u </a:t>
            </a:r>
            <a:r>
              <a:rPr lang="hr-HR" sz="2800" dirty="0" smtClean="0">
                <a:ea typeface="Calibri"/>
                <a:cs typeface="Times New Roman"/>
              </a:rPr>
              <a:t>zadanom </a:t>
            </a:r>
            <a:r>
              <a:rPr lang="hr-HR" sz="2800" dirty="0">
                <a:ea typeface="Calibri"/>
                <a:cs typeface="Times New Roman"/>
              </a:rPr>
              <a:t>roku kako bi se postigla puna usklađenost s postavljenim </a:t>
            </a:r>
            <a:r>
              <a:rPr lang="hr-HR" sz="2800" dirty="0" smtClean="0">
                <a:ea typeface="Calibri"/>
                <a:cs typeface="Times New Roman"/>
              </a:rPr>
              <a:t>kriterijima </a:t>
            </a:r>
            <a:endParaRPr lang="hr-HR" sz="2800" dirty="0">
              <a:ea typeface="Calibri"/>
              <a:cs typeface="Times New Roman"/>
            </a:endParaRPr>
          </a:p>
          <a:p>
            <a:pPr eaLnBrk="1" hangingPunct="1">
              <a:buFont typeface="Arial" panose="020B0604020202020204" pitchFamily="34" charset="0"/>
              <a:buChar char="•"/>
            </a:pPr>
            <a:endParaRPr lang="hr-HR" sz="2400" dirty="0"/>
          </a:p>
        </p:txBody>
      </p:sp>
    </p:spTree>
    <p:extLst>
      <p:ext uri="{BB962C8B-B14F-4D97-AF65-F5344CB8AC3E}">
        <p14:creationId xmlns:p14="http://schemas.microsoft.com/office/powerpoint/2010/main" val="33645460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791" y="0"/>
            <a:ext cx="10683058" cy="7562850"/>
          </a:xfrm>
          <a:prstGeom prst="rect">
            <a:avLst/>
          </a:prstGeom>
          <a:noFill/>
          <a:ln w="9525">
            <a:noFill/>
            <a:miter lim="800000"/>
            <a:headEnd/>
            <a:tailEnd/>
          </a:ln>
        </p:spPr>
      </p:pic>
      <p:sp>
        <p:nvSpPr>
          <p:cNvPr id="3075" name="Title 1"/>
          <p:cNvSpPr>
            <a:spLocks noGrp="1"/>
          </p:cNvSpPr>
          <p:nvPr>
            <p:ph type="title"/>
          </p:nvPr>
        </p:nvSpPr>
        <p:spPr>
          <a:xfrm>
            <a:off x="663799" y="901105"/>
            <a:ext cx="9201150" cy="957262"/>
          </a:xfrm>
          <a:noFill/>
          <a:ln w="9525">
            <a:noFill/>
            <a:miter lim="800000"/>
            <a:headEnd/>
            <a:tailEnd/>
          </a:ln>
        </p:spPr>
        <p:txBody>
          <a:bodyPr vert="horz" wrap="square" lIns="104274" tIns="52138" rIns="104274" bIns="52138" numCol="1" anchor="ctr" anchorCtr="0" compatLnSpc="1">
            <a:prstTxWarp prst="textNoShape">
              <a:avLst/>
            </a:prstTxWarp>
          </a:bodyPr>
          <a:lstStyle/>
          <a:p>
            <a:pPr eaLnBrk="1" hangingPunct="1"/>
            <a:r>
              <a:rPr lang="hr-HR" sz="4000" dirty="0"/>
              <a:t>KORAK 5: ODLUKA O FINANCIRANJU</a:t>
            </a:r>
          </a:p>
        </p:txBody>
      </p:sp>
      <p:sp>
        <p:nvSpPr>
          <p:cNvPr id="3076" name="Content Placeholder 2"/>
          <p:cNvSpPr>
            <a:spLocks noGrp="1"/>
          </p:cNvSpPr>
          <p:nvPr>
            <p:ph idx="1"/>
          </p:nvPr>
        </p:nvSpPr>
        <p:spPr>
          <a:xfrm>
            <a:off x="663799" y="1981225"/>
            <a:ext cx="9618663" cy="4991101"/>
          </a:xfrm>
        </p:spPr>
        <p:txBody>
          <a:bodyPr/>
          <a:lstStyle/>
          <a:p>
            <a:r>
              <a:rPr lang="hr-HR" sz="2000" dirty="0"/>
              <a:t>Na temelju popisa rangiranih projektnih prijava koje je sastavio Odbor za odabir projekata i izvješća o prihvatljivosti projektnih prijava, Ministar poljoprivrede donijeti će Odluku o financiranju, u roku od 10 radnih dana od dana primitka izvješća o prihvatljivosti projekata iz Hrvatskih voda, a najkasnije 60 dana od roka za dostavu prijava</a:t>
            </a:r>
            <a:r>
              <a:rPr lang="hr-HR" sz="2000" dirty="0" smtClean="0"/>
              <a:t>.</a:t>
            </a:r>
          </a:p>
          <a:p>
            <a:endParaRPr lang="hr-HR" sz="2000" dirty="0"/>
          </a:p>
          <a:p>
            <a:r>
              <a:rPr lang="hr-HR" sz="2000" dirty="0"/>
              <a:t>U slučaju da financijska omotnica nije u potpunosti apsorbirana, a dostupna sredstva nisu dovoljna za financiranje utvrđenog iznosa prihvatljivih izdataka za projekt na sažetom popisu OOP-a, prijavitelju će biti ponuđena mogućnost da poveća vlastiti udio u sufinanciranju kako bi se premostio taj manjak. Ako je prijavitelj to u mogućnosti učiniti, donijet će se odluka o financiranju. U slučaju da prijavitelj ne može osigurati dodatna sredstava, neće se potpisati Ugovor o darovnici i kontaktirat će se sljedećeg na popisu prijavitelja. Ukoliko je to potrebno, isto će biti učinjeno sa sljedećim kandidatima na popisu.</a:t>
            </a:r>
          </a:p>
        </p:txBody>
      </p:sp>
    </p:spTree>
    <p:extLst>
      <p:ext uri="{BB962C8B-B14F-4D97-AF65-F5344CB8AC3E}">
        <p14:creationId xmlns:p14="http://schemas.microsoft.com/office/powerpoint/2010/main" val="5464120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791" y="0"/>
            <a:ext cx="10683058" cy="7562850"/>
          </a:xfrm>
          <a:prstGeom prst="rect">
            <a:avLst/>
          </a:prstGeom>
          <a:noFill/>
          <a:ln w="9525">
            <a:noFill/>
            <a:miter lim="800000"/>
            <a:headEnd/>
            <a:tailEnd/>
          </a:ln>
        </p:spPr>
      </p:pic>
      <p:sp>
        <p:nvSpPr>
          <p:cNvPr id="3075" name="Title 1"/>
          <p:cNvSpPr>
            <a:spLocks noGrp="1"/>
          </p:cNvSpPr>
          <p:nvPr>
            <p:ph type="ctrTitle"/>
          </p:nvPr>
        </p:nvSpPr>
        <p:spPr>
          <a:xfrm>
            <a:off x="303759" y="2845321"/>
            <a:ext cx="9085342" cy="1621111"/>
          </a:xfrm>
        </p:spPr>
        <p:txBody>
          <a:bodyPr/>
          <a:lstStyle/>
          <a:p>
            <a:pPr eaLnBrk="1" hangingPunct="1"/>
            <a:r>
              <a:rPr lang="hr-HR" sz="4000" dirty="0" smtClean="0">
                <a:solidFill>
                  <a:srgbClr val="7030A0"/>
                </a:solidFill>
              </a:rPr>
              <a:t>PRIMJERI USPJEŠNIH PROJEKATA</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072" y="0"/>
            <a:ext cx="10700710" cy="7562850"/>
          </a:xfrm>
          <a:prstGeom prst="rect">
            <a:avLst/>
          </a:prstGeom>
          <a:noFill/>
          <a:ln>
            <a:noFill/>
          </a:ln>
        </p:spPr>
      </p:pic>
      <p:sp>
        <p:nvSpPr>
          <p:cNvPr id="3075" name="Title 1"/>
          <p:cNvSpPr>
            <a:spLocks noGrp="1"/>
          </p:cNvSpPr>
          <p:nvPr>
            <p:ph type="ctrTitle"/>
          </p:nvPr>
        </p:nvSpPr>
        <p:spPr>
          <a:xfrm>
            <a:off x="375767" y="1709723"/>
            <a:ext cx="9085342" cy="1621111"/>
          </a:xfrm>
        </p:spPr>
        <p:txBody>
          <a:bodyPr/>
          <a:lstStyle/>
          <a:p>
            <a:pPr eaLnBrk="1" hangingPunct="1"/>
            <a:r>
              <a:rPr lang="hr-HR" sz="4000" dirty="0" smtClean="0"/>
              <a:t>PITANJA I ODGOVORI</a:t>
            </a:r>
          </a:p>
        </p:txBody>
      </p:sp>
      <p:sp>
        <p:nvSpPr>
          <p:cNvPr id="5" name="Subtitle 4"/>
          <p:cNvSpPr>
            <a:spLocks noGrp="1"/>
          </p:cNvSpPr>
          <p:nvPr>
            <p:ph type="subTitle" idx="1"/>
          </p:nvPr>
        </p:nvSpPr>
        <p:spPr>
          <a:xfrm>
            <a:off x="-200630" y="3044049"/>
            <a:ext cx="10072758" cy="3151298"/>
          </a:xfrm>
        </p:spPr>
        <p:txBody>
          <a:bodyPr/>
          <a:lstStyle/>
          <a:p>
            <a:r>
              <a:rPr lang="hr-HR" u="sng" dirty="0" err="1">
                <a:hlinkClick r:id="rId4"/>
              </a:rPr>
              <a:t>op</a:t>
            </a:r>
            <a:r>
              <a:rPr lang="hr-HR" u="sng" dirty="0">
                <a:hlinkClick r:id="rId4"/>
              </a:rPr>
              <a:t>-</a:t>
            </a:r>
            <a:r>
              <a:rPr lang="hr-HR" u="sng" dirty="0" err="1">
                <a:hlinkClick r:id="rId4"/>
              </a:rPr>
              <a:t>okolis</a:t>
            </a:r>
            <a:r>
              <a:rPr lang="hr-HR" u="sng" dirty="0">
                <a:hlinkClick r:id="rId4"/>
              </a:rPr>
              <a:t>@</a:t>
            </a:r>
            <a:r>
              <a:rPr lang="hr-HR" u="sng" dirty="0" err="1">
                <a:hlinkClick r:id="rId4"/>
              </a:rPr>
              <a:t>voda.hr</a:t>
            </a:r>
            <a:r>
              <a:rPr lang="hr-HR" dirty="0" smtClean="0"/>
              <a:t> </a:t>
            </a:r>
          </a:p>
          <a:p>
            <a:endParaRPr lang="hr-HR" dirty="0" smtClean="0"/>
          </a:p>
          <a:p>
            <a:r>
              <a:rPr lang="hr-HR" dirty="0" smtClean="0"/>
              <a:t>odgovori na:  </a:t>
            </a:r>
            <a:r>
              <a:rPr lang="hr-HR" dirty="0" smtClean="0">
                <a:hlinkClick r:id="rId5"/>
              </a:rPr>
              <a:t>www.strukturnifondovi.hr</a:t>
            </a:r>
            <a:r>
              <a:rPr lang="hr-HR" dirty="0" smtClean="0"/>
              <a:t>,</a:t>
            </a:r>
          </a:p>
          <a:p>
            <a:r>
              <a:rPr lang="hr-HR" dirty="0" smtClean="0"/>
              <a:t> </a:t>
            </a:r>
            <a:r>
              <a:rPr lang="hr-HR" dirty="0">
                <a:hlinkClick r:id="rId6"/>
              </a:rPr>
              <a:t>www.voda.hr/ipa</a:t>
            </a:r>
            <a:r>
              <a:rPr lang="hr-HR" dirty="0"/>
              <a:t> i </a:t>
            </a:r>
            <a:r>
              <a:rPr lang="hr-HR" dirty="0">
                <a:hlinkClick r:id="rId7"/>
              </a:rPr>
              <a:t>www.mps.hr</a:t>
            </a:r>
            <a:endParaRPr lang="hr-HR" dirty="0"/>
          </a:p>
          <a:p>
            <a:r>
              <a:rPr lang="hr-HR" dirty="0" smtClean="0"/>
              <a:t> </a:t>
            </a:r>
            <a:endParaRPr lang="hr-H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791" y="0"/>
            <a:ext cx="10683058" cy="7562850"/>
          </a:xfrm>
          <a:prstGeom prst="rect">
            <a:avLst/>
          </a:prstGeom>
          <a:noFill/>
          <a:ln w="9525">
            <a:noFill/>
            <a:miter lim="800000"/>
            <a:headEnd/>
            <a:tailEnd/>
          </a:ln>
        </p:spPr>
      </p:pic>
      <p:sp>
        <p:nvSpPr>
          <p:cNvPr id="697346" name="Rectangle 2"/>
          <p:cNvSpPr>
            <a:spLocks noGrp="1" noChangeArrowheads="1"/>
          </p:cNvSpPr>
          <p:nvPr>
            <p:ph type="title"/>
          </p:nvPr>
        </p:nvSpPr>
        <p:spPr>
          <a:xfrm>
            <a:off x="534988" y="613073"/>
            <a:ext cx="9618663" cy="1260475"/>
          </a:xfrm>
        </p:spPr>
        <p:txBody>
          <a:bodyPr/>
          <a:lstStyle/>
          <a:p>
            <a:r>
              <a:rPr lang="hr-HR" sz="4100" dirty="0">
                <a:solidFill>
                  <a:schemeClr val="tx2"/>
                </a:solidFill>
              </a:rPr>
              <a:t>Elementi pripreme projekata</a:t>
            </a:r>
            <a:endParaRPr lang="en-US" sz="4100" dirty="0">
              <a:solidFill>
                <a:schemeClr val="tx2"/>
              </a:solidFill>
            </a:endParaRPr>
          </a:p>
        </p:txBody>
      </p:sp>
      <p:sp>
        <p:nvSpPr>
          <p:cNvPr id="697347" name="Rectangle 3"/>
          <p:cNvSpPr>
            <a:spLocks noGrp="1" noChangeArrowheads="1"/>
          </p:cNvSpPr>
          <p:nvPr>
            <p:ph type="body" idx="1"/>
          </p:nvPr>
        </p:nvSpPr>
        <p:spPr/>
        <p:txBody>
          <a:bodyPr>
            <a:noAutofit/>
          </a:bodyPr>
          <a:lstStyle/>
          <a:p>
            <a:pPr marL="0" indent="0">
              <a:lnSpc>
                <a:spcPct val="80000"/>
              </a:lnSpc>
              <a:buNone/>
            </a:pPr>
            <a:r>
              <a:rPr lang="hr-HR" sz="2100" b="1" dirty="0">
                <a:solidFill>
                  <a:schemeClr val="tx2"/>
                </a:solidFill>
              </a:rPr>
              <a:t>IZRADA STUDIJSKE I PROJEKTNE DOKUMENTACIJE</a:t>
            </a:r>
          </a:p>
          <a:p>
            <a:pPr marL="325898" indent="-325898">
              <a:buFont typeface="Arial" pitchFamily="34" charset="0"/>
              <a:buChar char="•"/>
            </a:pPr>
            <a:r>
              <a:rPr lang="vi-VN" sz="1800" dirty="0">
                <a:solidFill>
                  <a:srgbClr val="00007A"/>
                </a:solidFill>
                <a:latin typeface="Calibri" pitchFamily="34" charset="0"/>
              </a:rPr>
              <a:t>Varijantno rješenje cjelokupnog sustava (koncepcija)</a:t>
            </a:r>
            <a:r>
              <a:rPr lang="hr-HR" sz="1800" dirty="0">
                <a:solidFill>
                  <a:srgbClr val="00007A"/>
                </a:solidFill>
                <a:latin typeface="Calibri" pitchFamily="34" charset="0"/>
              </a:rPr>
              <a:t>;</a:t>
            </a:r>
            <a:r>
              <a:rPr lang="vi-VN" sz="1800" dirty="0">
                <a:solidFill>
                  <a:srgbClr val="00007A"/>
                </a:solidFill>
                <a:latin typeface="Calibri" pitchFamily="34" charset="0"/>
              </a:rPr>
              <a:t> </a:t>
            </a:r>
            <a:endParaRPr lang="hr-HR" sz="1800" dirty="0">
              <a:solidFill>
                <a:srgbClr val="00007A"/>
              </a:solidFill>
              <a:latin typeface="Calibri" pitchFamily="34" charset="0"/>
            </a:endParaRPr>
          </a:p>
          <a:p>
            <a:pPr marL="325898" indent="-325898">
              <a:buFont typeface="Arial" pitchFamily="34" charset="0"/>
              <a:buChar char="•"/>
            </a:pPr>
            <a:r>
              <a:rPr lang="hr-HR" sz="1800" dirty="0">
                <a:solidFill>
                  <a:srgbClr val="00007A"/>
                </a:solidFill>
                <a:latin typeface="Calibri" pitchFamily="34" charset="0"/>
              </a:rPr>
              <a:t>Potrebne podloge i istražni radovi;</a:t>
            </a:r>
            <a:r>
              <a:rPr lang="vi-VN" sz="1800" dirty="0">
                <a:solidFill>
                  <a:srgbClr val="00007A"/>
                </a:solidFill>
                <a:latin typeface="Calibri" pitchFamily="34" charset="0"/>
              </a:rPr>
              <a:t> </a:t>
            </a:r>
            <a:endParaRPr lang="hr-HR" sz="1800" dirty="0">
              <a:solidFill>
                <a:srgbClr val="00007A"/>
              </a:solidFill>
              <a:latin typeface="Calibri" pitchFamily="34" charset="0"/>
            </a:endParaRPr>
          </a:p>
          <a:p>
            <a:pPr marL="325898" indent="-325898">
              <a:buFont typeface="Arial" pitchFamily="34" charset="0"/>
              <a:buChar char="•"/>
            </a:pPr>
            <a:r>
              <a:rPr lang="vi-VN" sz="1800" dirty="0">
                <a:solidFill>
                  <a:srgbClr val="00007A"/>
                </a:solidFill>
                <a:latin typeface="Calibri" pitchFamily="34" charset="0"/>
              </a:rPr>
              <a:t>Studiju izvodljivosti</a:t>
            </a:r>
            <a:r>
              <a:rPr lang="hr-HR" sz="1800" dirty="0">
                <a:solidFill>
                  <a:srgbClr val="00007A"/>
                </a:solidFill>
                <a:latin typeface="Calibri" pitchFamily="34" charset="0"/>
              </a:rPr>
              <a:t>;</a:t>
            </a:r>
            <a:r>
              <a:rPr lang="vi-VN" sz="1800" dirty="0">
                <a:solidFill>
                  <a:srgbClr val="00007A"/>
                </a:solidFill>
                <a:latin typeface="Calibri" pitchFamily="34" charset="0"/>
              </a:rPr>
              <a:t> </a:t>
            </a:r>
            <a:endParaRPr lang="hr-HR" sz="1800" dirty="0">
              <a:solidFill>
                <a:srgbClr val="00007A"/>
              </a:solidFill>
              <a:latin typeface="Calibri" pitchFamily="34" charset="0"/>
            </a:endParaRPr>
          </a:p>
          <a:p>
            <a:pPr marL="325898" indent="-325898">
              <a:buFont typeface="Arial" pitchFamily="34" charset="0"/>
              <a:buChar char="•"/>
            </a:pPr>
            <a:r>
              <a:rPr lang="vi-VN" sz="1800" dirty="0">
                <a:solidFill>
                  <a:srgbClr val="00007A"/>
                </a:solidFill>
                <a:latin typeface="Calibri" pitchFamily="34" charset="0"/>
              </a:rPr>
              <a:t>Analizu troškova i koristi</a:t>
            </a:r>
            <a:r>
              <a:rPr lang="hr-HR" sz="1800" dirty="0">
                <a:solidFill>
                  <a:srgbClr val="00007A"/>
                </a:solidFill>
                <a:latin typeface="Calibri" pitchFamily="34" charset="0"/>
              </a:rPr>
              <a:t>;</a:t>
            </a:r>
            <a:r>
              <a:rPr lang="vi-VN" sz="1800" dirty="0">
                <a:solidFill>
                  <a:srgbClr val="00007A"/>
                </a:solidFill>
                <a:latin typeface="Calibri" pitchFamily="34" charset="0"/>
              </a:rPr>
              <a:t> </a:t>
            </a:r>
            <a:endParaRPr lang="hr-HR" sz="1800" dirty="0">
              <a:solidFill>
                <a:srgbClr val="00007A"/>
              </a:solidFill>
              <a:latin typeface="Calibri" pitchFamily="34" charset="0"/>
            </a:endParaRPr>
          </a:p>
          <a:p>
            <a:pPr marL="325898" indent="-325898">
              <a:buFont typeface="Arial" pitchFamily="34" charset="0"/>
              <a:buChar char="•"/>
            </a:pPr>
            <a:r>
              <a:rPr lang="hr-HR" sz="1800" dirty="0">
                <a:solidFill>
                  <a:srgbClr val="00007A"/>
                </a:solidFill>
                <a:latin typeface="Calibri" pitchFamily="34" charset="0"/>
              </a:rPr>
              <a:t>Procjena utjecaja na okoliš i prirodu;</a:t>
            </a:r>
            <a:r>
              <a:rPr lang="vi-VN" sz="1800" dirty="0">
                <a:solidFill>
                  <a:srgbClr val="00007A"/>
                </a:solidFill>
                <a:latin typeface="Calibri" pitchFamily="34" charset="0"/>
              </a:rPr>
              <a:t> </a:t>
            </a:r>
            <a:endParaRPr lang="hr-HR" sz="1800" dirty="0">
              <a:solidFill>
                <a:srgbClr val="00007A"/>
              </a:solidFill>
              <a:latin typeface="Calibri" pitchFamily="34" charset="0"/>
            </a:endParaRPr>
          </a:p>
          <a:p>
            <a:pPr marL="325898" indent="-325898">
              <a:buFont typeface="Arial" pitchFamily="34" charset="0"/>
              <a:buChar char="•"/>
            </a:pPr>
            <a:r>
              <a:rPr lang="vi-VN" sz="1800" dirty="0">
                <a:solidFill>
                  <a:srgbClr val="00007A"/>
                </a:solidFill>
                <a:latin typeface="Calibri" pitchFamily="34" charset="0"/>
              </a:rPr>
              <a:t>Izradu projekta do razine idejnog projekta za UPOV</a:t>
            </a:r>
            <a:r>
              <a:rPr lang="hr-HR" sz="1800" dirty="0">
                <a:solidFill>
                  <a:srgbClr val="00007A"/>
                </a:solidFill>
                <a:latin typeface="Calibri" pitchFamily="34" charset="0"/>
              </a:rPr>
              <a:t>;</a:t>
            </a:r>
          </a:p>
          <a:p>
            <a:pPr marL="325898" indent="-325898">
              <a:buFont typeface="Arial" pitchFamily="34" charset="0"/>
              <a:buChar char="•"/>
            </a:pPr>
            <a:r>
              <a:rPr lang="hr-HR" sz="1800" dirty="0">
                <a:solidFill>
                  <a:srgbClr val="00007A"/>
                </a:solidFill>
                <a:latin typeface="Calibri" pitchFamily="34" charset="0"/>
              </a:rPr>
              <a:t>Izrada idejnih i glavnih projekata za </a:t>
            </a:r>
            <a:r>
              <a:rPr lang="vi-VN" sz="1800" dirty="0">
                <a:solidFill>
                  <a:srgbClr val="00007A"/>
                </a:solidFill>
                <a:latin typeface="Calibri" pitchFamily="34" charset="0"/>
              </a:rPr>
              <a:t>za sve ostale objekte planirane projektom</a:t>
            </a:r>
            <a:r>
              <a:rPr lang="hr-HR" sz="1800" dirty="0">
                <a:solidFill>
                  <a:srgbClr val="00007A"/>
                </a:solidFill>
                <a:latin typeface="Calibri" pitchFamily="34" charset="0"/>
              </a:rPr>
              <a:t>;</a:t>
            </a:r>
          </a:p>
          <a:p>
            <a:pPr marL="325898" indent="-325898">
              <a:buFont typeface="Arial" pitchFamily="34" charset="0"/>
              <a:buChar char="•"/>
            </a:pPr>
            <a:r>
              <a:rPr lang="vi-VN" sz="1800" dirty="0">
                <a:solidFill>
                  <a:srgbClr val="00007A"/>
                </a:solidFill>
                <a:latin typeface="Calibri" pitchFamily="34" charset="0"/>
              </a:rPr>
              <a:t>Izradu natječajne dokumentacije</a:t>
            </a:r>
            <a:r>
              <a:rPr lang="hr-HR" sz="1800" dirty="0">
                <a:solidFill>
                  <a:srgbClr val="00007A"/>
                </a:solidFill>
                <a:latin typeface="Calibri" pitchFamily="34" charset="0"/>
              </a:rPr>
              <a:t>;</a:t>
            </a:r>
          </a:p>
          <a:p>
            <a:pPr marL="325898" indent="-325898">
              <a:buFont typeface="Arial" pitchFamily="34" charset="0"/>
              <a:buChar char="•"/>
            </a:pPr>
            <a:r>
              <a:rPr lang="vi-VN" sz="1800" dirty="0">
                <a:solidFill>
                  <a:srgbClr val="00007A"/>
                </a:solidFill>
                <a:latin typeface="Calibri" pitchFamily="34" charset="0"/>
              </a:rPr>
              <a:t>Izrada plana implementacije projekta</a:t>
            </a:r>
            <a:r>
              <a:rPr lang="hr-HR" sz="1800" dirty="0">
                <a:solidFill>
                  <a:srgbClr val="00007A"/>
                </a:solidFill>
                <a:latin typeface="Calibri" pitchFamily="34" charset="0"/>
              </a:rPr>
              <a:t>;</a:t>
            </a:r>
            <a:r>
              <a:rPr lang="vi-VN" sz="1800" dirty="0">
                <a:solidFill>
                  <a:srgbClr val="00007A"/>
                </a:solidFill>
                <a:latin typeface="Calibri" pitchFamily="34" charset="0"/>
              </a:rPr>
              <a:t> </a:t>
            </a:r>
            <a:endParaRPr lang="hr-HR" sz="1800" dirty="0">
              <a:solidFill>
                <a:srgbClr val="00007A"/>
              </a:solidFill>
              <a:latin typeface="Calibri" pitchFamily="34" charset="0"/>
            </a:endParaRPr>
          </a:p>
          <a:p>
            <a:pPr marL="325898" indent="-325898">
              <a:buFont typeface="Arial" pitchFamily="34" charset="0"/>
              <a:buChar char="•"/>
            </a:pPr>
            <a:r>
              <a:rPr lang="vi-VN" sz="1800" dirty="0">
                <a:solidFill>
                  <a:srgbClr val="00007A"/>
                </a:solidFill>
                <a:latin typeface="Calibri" pitchFamily="34" charset="0"/>
              </a:rPr>
              <a:t>Ishođenje lokacijske dozvole za UPOV, odnosno </a:t>
            </a:r>
            <a:r>
              <a:rPr lang="hr-HR" sz="1800" dirty="0">
                <a:solidFill>
                  <a:srgbClr val="00007A"/>
                </a:solidFill>
                <a:latin typeface="Calibri" pitchFamily="34" charset="0"/>
              </a:rPr>
              <a:t>građevinske dozvole </a:t>
            </a:r>
            <a:r>
              <a:rPr lang="vi-VN" sz="1800" dirty="0">
                <a:solidFill>
                  <a:srgbClr val="00007A"/>
                </a:solidFill>
                <a:latin typeface="Calibri" pitchFamily="34" charset="0"/>
              </a:rPr>
              <a:t>za ostale objekte</a:t>
            </a:r>
            <a:r>
              <a:rPr lang="hr-HR" sz="1800" dirty="0">
                <a:solidFill>
                  <a:srgbClr val="00007A"/>
                </a:solidFill>
                <a:latin typeface="Calibri" pitchFamily="34" charset="0"/>
              </a:rPr>
              <a:t>;</a:t>
            </a:r>
            <a:r>
              <a:rPr lang="vi-VN" sz="1800" dirty="0">
                <a:solidFill>
                  <a:srgbClr val="00007A"/>
                </a:solidFill>
                <a:latin typeface="Calibri" pitchFamily="34" charset="0"/>
              </a:rPr>
              <a:t>. </a:t>
            </a:r>
            <a:endParaRPr lang="hr-HR" sz="1800" dirty="0">
              <a:solidFill>
                <a:srgbClr val="00007A"/>
              </a:solidFill>
              <a:latin typeface="Calibri" pitchFamily="34" charset="0"/>
            </a:endParaRPr>
          </a:p>
          <a:p>
            <a:pPr marL="325898" indent="-325898">
              <a:buFont typeface="Arial" pitchFamily="34" charset="0"/>
              <a:buChar char="•"/>
            </a:pPr>
            <a:r>
              <a:rPr lang="hr-HR" sz="1800" dirty="0">
                <a:solidFill>
                  <a:srgbClr val="00007A"/>
                </a:solidFill>
                <a:latin typeface="Calibri" pitchFamily="34" charset="0"/>
              </a:rPr>
              <a:t>Izrada Obrazac za prijavu projekta EU sa svim potrebnim pratećim dokumentima i dodacima  Uredba (EU) br. 1303/2013. od 17. prosinca 2013; </a:t>
            </a:r>
          </a:p>
          <a:p>
            <a:r>
              <a:rPr lang="hr-HR" sz="1800" dirty="0">
                <a:solidFill>
                  <a:srgbClr val="00007A"/>
                </a:solidFill>
                <a:latin typeface="Calibri" pitchFamily="34" charset="0"/>
              </a:rPr>
              <a:t>Natječajna dokumentacija za javnu nabavu opreme, pružanja usluga i izvođenja radova.</a:t>
            </a:r>
          </a:p>
          <a:p>
            <a:endParaRPr lang="hr-HR" sz="1800" dirty="0"/>
          </a:p>
        </p:txBody>
      </p:sp>
    </p:spTree>
    <p:extLst>
      <p:ext uri="{BB962C8B-B14F-4D97-AF65-F5344CB8AC3E}">
        <p14:creationId xmlns:p14="http://schemas.microsoft.com/office/powerpoint/2010/main" val="188982275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791" y="0"/>
            <a:ext cx="10683058" cy="7562850"/>
          </a:xfrm>
          <a:prstGeom prst="rect">
            <a:avLst/>
          </a:prstGeom>
          <a:noFill/>
          <a:ln w="9525">
            <a:noFill/>
            <a:miter lim="800000"/>
            <a:headEnd/>
            <a:tailEnd/>
          </a:ln>
        </p:spPr>
      </p:pic>
      <p:sp>
        <p:nvSpPr>
          <p:cNvPr id="2" name="Title 1"/>
          <p:cNvSpPr>
            <a:spLocks noGrp="1"/>
          </p:cNvSpPr>
          <p:nvPr>
            <p:ph type="title"/>
          </p:nvPr>
        </p:nvSpPr>
        <p:spPr>
          <a:xfrm>
            <a:off x="534432" y="613073"/>
            <a:ext cx="9619774" cy="1260475"/>
          </a:xfrm>
        </p:spPr>
        <p:txBody>
          <a:bodyPr/>
          <a:lstStyle/>
          <a:p>
            <a:r>
              <a:rPr lang="hr-HR" sz="3200" dirty="0">
                <a:solidFill>
                  <a:schemeClr val="tx2"/>
                </a:solidFill>
              </a:rPr>
              <a:t>Plan i vodoopskrba</a:t>
            </a:r>
          </a:p>
        </p:txBody>
      </p:sp>
      <p:sp>
        <p:nvSpPr>
          <p:cNvPr id="6" name="Text Placeholder 5"/>
          <p:cNvSpPr>
            <a:spLocks noGrp="1"/>
          </p:cNvSpPr>
          <p:nvPr>
            <p:ph type="body" idx="1"/>
          </p:nvPr>
        </p:nvSpPr>
        <p:spPr>
          <a:xfrm>
            <a:off x="712576" y="1557978"/>
            <a:ext cx="4364527" cy="633739"/>
          </a:xfrm>
        </p:spPr>
        <p:txBody>
          <a:bodyPr>
            <a:normAutofit fontScale="77500" lnSpcReduction="20000"/>
          </a:bodyPr>
          <a:lstStyle/>
          <a:p>
            <a:r>
              <a:rPr lang="hr-HR" dirty="0" smtClean="0"/>
              <a:t>68 vodoopskrbnih zona – izvještajnih jedinica prema EU</a:t>
            </a:r>
            <a:endParaRPr lang="hr-HR" dirty="0"/>
          </a:p>
        </p:txBody>
      </p:sp>
      <p:pic>
        <p:nvPicPr>
          <p:cNvPr id="10" name="Content Placeholder 11" descr="vodoopskrbne zone_A4_cr.jpg"/>
          <p:cNvPicPr>
            <a:picLocks noGrp="1" noChangeAspect="1"/>
          </p:cNvPicPr>
          <p:nvPr>
            <p:ph sz="quarter" idx="4294967295"/>
          </p:nvPr>
        </p:nvPicPr>
        <p:blipFill>
          <a:blip r:embed="rId3" cstate="print"/>
          <a:stretch>
            <a:fillRect/>
          </a:stretch>
        </p:blipFill>
        <p:spPr>
          <a:xfrm>
            <a:off x="793809" y="2233738"/>
            <a:ext cx="5308057" cy="4882858"/>
          </a:xfrm>
          <a:prstGeom prst="rect">
            <a:avLst/>
          </a:prstGeom>
        </p:spPr>
      </p:pic>
      <p:sp>
        <p:nvSpPr>
          <p:cNvPr id="9" name="Content Placeholder 8"/>
          <p:cNvSpPr>
            <a:spLocks noGrp="1"/>
          </p:cNvSpPr>
          <p:nvPr>
            <p:ph sz="quarter" idx="4294967295"/>
          </p:nvPr>
        </p:nvSpPr>
        <p:spPr>
          <a:xfrm>
            <a:off x="5007631" y="1478569"/>
            <a:ext cx="4968431" cy="5220850"/>
          </a:xfrm>
          <a:prstGeom prst="rect">
            <a:avLst/>
          </a:prstGeom>
        </p:spPr>
        <p:txBody>
          <a:bodyPr lIns="104287" tIns="52144" rIns="104287" bIns="52144">
            <a:noAutofit/>
          </a:bodyPr>
          <a:lstStyle/>
          <a:p>
            <a:pPr lvl="1">
              <a:buFont typeface="Arial" pitchFamily="34" charset="0"/>
              <a:buChar char="•"/>
            </a:pPr>
            <a:r>
              <a:rPr lang="hr-HR" sz="2300" dirty="0">
                <a:solidFill>
                  <a:schemeClr val="tx2"/>
                </a:solidFill>
              </a:rPr>
              <a:t>Direktiva se odnosi na svako naselje veće od 50 stanovnika.</a:t>
            </a:r>
          </a:p>
          <a:p>
            <a:pPr lvl="1">
              <a:buFont typeface="Arial" pitchFamily="34" charset="0"/>
              <a:buChar char="•"/>
            </a:pPr>
            <a:r>
              <a:rPr lang="hr-HR" sz="2100" dirty="0">
                <a:solidFill>
                  <a:schemeClr val="tx2"/>
                </a:solidFill>
              </a:rPr>
              <a:t>376 crpilišta, 74% stanovništva priključeno na vodoopskrbni sustav)</a:t>
            </a:r>
          </a:p>
          <a:p>
            <a:pPr lvl="1">
              <a:buFont typeface="Arial" pitchFamily="34" charset="0"/>
              <a:buChar char="•"/>
            </a:pPr>
            <a:r>
              <a:rPr lang="hr-HR" sz="2100" dirty="0">
                <a:solidFill>
                  <a:schemeClr val="tx2"/>
                </a:solidFill>
              </a:rPr>
              <a:t>443 lokalna vodovoda</a:t>
            </a:r>
          </a:p>
          <a:p>
            <a:pPr lvl="1">
              <a:buFont typeface="Arial" pitchFamily="34" charset="0"/>
              <a:buChar char="•"/>
            </a:pPr>
            <a:r>
              <a:rPr lang="hr-HR" sz="2100" dirty="0">
                <a:solidFill>
                  <a:schemeClr val="tx2"/>
                </a:solidFill>
              </a:rPr>
              <a:t>14 % stanovništva opskrbljuje se iz vlastitih zdenaca</a:t>
            </a:r>
          </a:p>
          <a:p>
            <a:pPr lvl="1">
              <a:lnSpc>
                <a:spcPct val="90000"/>
              </a:lnSpc>
              <a:buFont typeface="Arial" pitchFamily="34" charset="0"/>
              <a:buChar char="•"/>
            </a:pPr>
            <a:r>
              <a:rPr lang="hr-HR" sz="2100" dirty="0">
                <a:solidFill>
                  <a:schemeClr val="tx2"/>
                </a:solidFill>
              </a:rPr>
              <a:t>Prijelazno razdoblje -31.12.2018 (3+3+</a:t>
            </a:r>
            <a:r>
              <a:rPr lang="hr-HR" sz="2100" dirty="0" err="1">
                <a:solidFill>
                  <a:schemeClr val="tx2"/>
                </a:solidFill>
              </a:rPr>
              <a:t>3</a:t>
            </a:r>
            <a:r>
              <a:rPr lang="hr-HR" sz="2100" dirty="0">
                <a:solidFill>
                  <a:schemeClr val="tx2"/>
                </a:solidFill>
              </a:rPr>
              <a:t>). </a:t>
            </a:r>
          </a:p>
          <a:p>
            <a:pPr lvl="1">
              <a:buFont typeface="Arial" pitchFamily="34" charset="0"/>
              <a:buChar char="•"/>
            </a:pPr>
            <a:endParaRPr lang="hr-HR" sz="2100" dirty="0">
              <a:solidFill>
                <a:schemeClr val="tx2"/>
              </a:solidFill>
            </a:endParaRPr>
          </a:p>
          <a:p>
            <a:pPr lvl="1">
              <a:buFont typeface="Arial" pitchFamily="34" charset="0"/>
              <a:buChar char="•"/>
            </a:pPr>
            <a:endParaRPr lang="hr-HR" sz="2100" dirty="0">
              <a:solidFill>
                <a:schemeClr val="tx2"/>
              </a:solidFill>
            </a:endParaRPr>
          </a:p>
          <a:p>
            <a:pPr lvl="1">
              <a:buFont typeface="Arial" pitchFamily="34" charset="0"/>
              <a:buChar char="•"/>
            </a:pPr>
            <a:r>
              <a:rPr lang="hr-HR" sz="2100" dirty="0">
                <a:solidFill>
                  <a:schemeClr val="tx2"/>
                </a:solidFill>
              </a:rPr>
              <a:t>UKUPNO POTREBNO INVESTIRATI:</a:t>
            </a:r>
          </a:p>
          <a:p>
            <a:pPr lvl="1">
              <a:lnSpc>
                <a:spcPct val="90000"/>
              </a:lnSpc>
              <a:buFont typeface="Arial" pitchFamily="34" charset="0"/>
              <a:buChar char="•"/>
            </a:pPr>
            <a:r>
              <a:rPr lang="hr-HR" b="1" dirty="0" smtClean="0">
                <a:solidFill>
                  <a:schemeClr val="tx2">
                    <a:lumMod val="60000"/>
                    <a:lumOff val="40000"/>
                  </a:schemeClr>
                </a:solidFill>
              </a:rPr>
              <a:t>1,352 </a:t>
            </a:r>
            <a:r>
              <a:rPr lang="hr-HR" b="1" dirty="0">
                <a:solidFill>
                  <a:schemeClr val="tx2">
                    <a:lumMod val="60000"/>
                    <a:lumOff val="40000"/>
                  </a:schemeClr>
                </a:solidFill>
              </a:rPr>
              <a:t>mlrd. EUR</a:t>
            </a:r>
          </a:p>
          <a:p>
            <a:pPr lvl="1">
              <a:buFont typeface="Arial" pitchFamily="34" charset="0"/>
              <a:buChar char="•"/>
            </a:pPr>
            <a:endParaRPr lang="hr-HR" sz="2100" dirty="0">
              <a:solidFill>
                <a:schemeClr val="tx2"/>
              </a:solidFill>
            </a:endParaRPr>
          </a:p>
          <a:p>
            <a:endParaRPr lang="hr-HR" sz="2100" dirty="0"/>
          </a:p>
          <a:p>
            <a:endParaRPr lang="hr-HR" sz="2100" dirty="0"/>
          </a:p>
        </p:txBody>
      </p:sp>
    </p:spTree>
    <p:extLst>
      <p:ext uri="{BB962C8B-B14F-4D97-AF65-F5344CB8AC3E}">
        <p14:creationId xmlns:p14="http://schemas.microsoft.com/office/powerpoint/2010/main" val="150154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791" y="0"/>
            <a:ext cx="10683058" cy="7562850"/>
          </a:xfrm>
          <a:prstGeom prst="rect">
            <a:avLst/>
          </a:prstGeom>
          <a:noFill/>
          <a:ln w="9525">
            <a:noFill/>
            <a:miter lim="800000"/>
            <a:headEnd/>
            <a:tailEnd/>
          </a:ln>
        </p:spPr>
      </p:pic>
      <p:pic>
        <p:nvPicPr>
          <p:cNvPr id="31" name="Picture 2" descr="Z:\GISV\Projekti\Zastita voda\radno\aglomeracije_vece_od_2000_20.05.10.jpg"/>
          <p:cNvPicPr>
            <a:picLocks noGrp="1" noChangeAspect="1" noChangeArrowheads="1"/>
          </p:cNvPicPr>
          <p:nvPr>
            <p:ph sz="quarter" idx="4294967295"/>
          </p:nvPr>
        </p:nvPicPr>
        <p:blipFill rotWithShape="1">
          <a:blip r:embed="rId3" cstate="print"/>
          <a:srcRect l="6065" t="7354" r="3195" b="2662"/>
          <a:stretch/>
        </p:blipFill>
        <p:spPr bwMode="auto">
          <a:xfrm>
            <a:off x="155319" y="1981225"/>
            <a:ext cx="5386998" cy="5039930"/>
          </a:xfrm>
          <a:prstGeom prst="rect">
            <a:avLst/>
          </a:prstGeom>
          <a:noFill/>
          <a:ln>
            <a:noFill/>
          </a:ln>
        </p:spPr>
      </p:pic>
      <p:sp>
        <p:nvSpPr>
          <p:cNvPr id="2" name="Title 1"/>
          <p:cNvSpPr>
            <a:spLocks noGrp="1"/>
          </p:cNvSpPr>
          <p:nvPr>
            <p:ph type="title"/>
          </p:nvPr>
        </p:nvSpPr>
        <p:spPr>
          <a:xfrm>
            <a:off x="534432" y="720750"/>
            <a:ext cx="9619774" cy="1260475"/>
          </a:xfrm>
        </p:spPr>
        <p:txBody>
          <a:bodyPr/>
          <a:lstStyle/>
          <a:p>
            <a:r>
              <a:rPr lang="hr-HR" sz="3200" dirty="0">
                <a:solidFill>
                  <a:schemeClr val="tx2"/>
                </a:solidFill>
              </a:rPr>
              <a:t>Plan provedbe vodno komunalnih direktiva   i </a:t>
            </a:r>
            <a:br>
              <a:rPr lang="hr-HR" sz="3200" dirty="0">
                <a:solidFill>
                  <a:schemeClr val="tx2"/>
                </a:solidFill>
              </a:rPr>
            </a:br>
            <a:r>
              <a:rPr lang="hr-HR" sz="3200" dirty="0">
                <a:solidFill>
                  <a:schemeClr val="tx2"/>
                </a:solidFill>
              </a:rPr>
              <a:t>odvodnja i pročišćavanje komunalnih otpadnih voda </a:t>
            </a:r>
          </a:p>
        </p:txBody>
      </p:sp>
      <p:sp>
        <p:nvSpPr>
          <p:cNvPr id="6" name="Content Placeholder 5"/>
          <p:cNvSpPr>
            <a:spLocks noGrp="1"/>
          </p:cNvSpPr>
          <p:nvPr>
            <p:ph sz="quarter" idx="4294967295"/>
          </p:nvPr>
        </p:nvSpPr>
        <p:spPr>
          <a:xfrm>
            <a:off x="4840263" y="1848696"/>
            <a:ext cx="4510768" cy="3865457"/>
          </a:xfrm>
          <a:prstGeom prst="rect">
            <a:avLst/>
          </a:prstGeom>
        </p:spPr>
        <p:txBody>
          <a:bodyPr lIns="104287" tIns="52144" rIns="104287" bIns="52144"/>
          <a:lstStyle/>
          <a:p>
            <a:pPr marL="0" indent="0">
              <a:lnSpc>
                <a:spcPct val="90000"/>
              </a:lnSpc>
              <a:buNone/>
            </a:pPr>
            <a:r>
              <a:rPr lang="hr-HR" sz="2300" dirty="0">
                <a:solidFill>
                  <a:schemeClr val="tx2"/>
                </a:solidFill>
              </a:rPr>
              <a:t>Direktiva o komunalnim otpadnim vodama</a:t>
            </a:r>
          </a:p>
          <a:p>
            <a:pPr lvl="1">
              <a:lnSpc>
                <a:spcPct val="90000"/>
              </a:lnSpc>
              <a:buFont typeface="Arial" pitchFamily="34" charset="0"/>
              <a:buChar char="•"/>
            </a:pPr>
            <a:r>
              <a:rPr lang="hr-HR" sz="2100" dirty="0">
                <a:solidFill>
                  <a:schemeClr val="tx2"/>
                </a:solidFill>
              </a:rPr>
              <a:t>Identificirano 763 aglomeracije; 294 veće od 2000 ES (sada 151 trgovačkih društava, 43,6% stanovništva priključeno na sustav javne odvodnje otpadnih voda, 27 % otpadnih voda se pročišćava)</a:t>
            </a:r>
          </a:p>
          <a:p>
            <a:pPr lvl="1">
              <a:lnSpc>
                <a:spcPct val="90000"/>
              </a:lnSpc>
              <a:buFont typeface="Arial" pitchFamily="34" charset="0"/>
              <a:buChar char="•"/>
            </a:pPr>
            <a:r>
              <a:rPr lang="hr-HR" sz="2100" dirty="0">
                <a:solidFill>
                  <a:schemeClr val="tx2"/>
                </a:solidFill>
              </a:rPr>
              <a:t>Prijelazno razdoblje -31.12.2023</a:t>
            </a:r>
          </a:p>
          <a:p>
            <a:pPr lvl="1">
              <a:lnSpc>
                <a:spcPct val="90000"/>
              </a:lnSpc>
              <a:buFont typeface="Arial" pitchFamily="34" charset="0"/>
              <a:buChar char="•"/>
            </a:pPr>
            <a:r>
              <a:rPr lang="hr-HR" sz="2100" dirty="0">
                <a:solidFill>
                  <a:schemeClr val="tx2"/>
                </a:solidFill>
              </a:rPr>
              <a:t>Međurazdoblja 2018. i 2020. godina</a:t>
            </a:r>
          </a:p>
          <a:p>
            <a:pPr lvl="1">
              <a:lnSpc>
                <a:spcPct val="90000"/>
              </a:lnSpc>
              <a:buFont typeface="Arial" pitchFamily="34" charset="0"/>
              <a:buChar char="•"/>
            </a:pPr>
            <a:endParaRPr lang="hr-HR" sz="2100" dirty="0">
              <a:solidFill>
                <a:schemeClr val="tx2"/>
              </a:solidFill>
            </a:endParaRPr>
          </a:p>
          <a:p>
            <a:pPr lvl="1">
              <a:lnSpc>
                <a:spcPct val="90000"/>
              </a:lnSpc>
              <a:spcBef>
                <a:spcPts val="0"/>
              </a:spcBef>
              <a:buFont typeface="Arial" pitchFamily="34" charset="0"/>
              <a:buChar char="•"/>
            </a:pPr>
            <a:r>
              <a:rPr lang="hr-HR" sz="2100" dirty="0">
                <a:solidFill>
                  <a:schemeClr val="tx2"/>
                </a:solidFill>
              </a:rPr>
              <a:t>UKUPNO POTREBNO INVESTIRATI:</a:t>
            </a:r>
            <a:r>
              <a:rPr lang="hr-HR" b="1" dirty="0">
                <a:solidFill>
                  <a:schemeClr val="tx2">
                    <a:lumMod val="60000"/>
                    <a:lumOff val="40000"/>
                  </a:schemeClr>
                </a:solidFill>
              </a:rPr>
              <a:t>		</a:t>
            </a:r>
            <a:endParaRPr lang="hr-HR" b="1" dirty="0" smtClean="0">
              <a:solidFill>
                <a:schemeClr val="tx2">
                  <a:lumMod val="60000"/>
                  <a:lumOff val="40000"/>
                </a:schemeClr>
              </a:solidFill>
            </a:endParaRPr>
          </a:p>
          <a:p>
            <a:pPr lvl="1">
              <a:lnSpc>
                <a:spcPct val="90000"/>
              </a:lnSpc>
              <a:buFont typeface="Arial" pitchFamily="34" charset="0"/>
              <a:buChar char="•"/>
            </a:pPr>
            <a:r>
              <a:rPr lang="hr-HR" b="1" dirty="0" smtClean="0">
                <a:solidFill>
                  <a:schemeClr val="tx2">
                    <a:lumMod val="60000"/>
                    <a:lumOff val="40000"/>
                  </a:schemeClr>
                </a:solidFill>
              </a:rPr>
              <a:t>3,192 </a:t>
            </a:r>
            <a:r>
              <a:rPr lang="hr-HR" b="1" dirty="0">
                <a:solidFill>
                  <a:schemeClr val="tx2">
                    <a:lumMod val="60000"/>
                    <a:lumOff val="40000"/>
                  </a:schemeClr>
                </a:solidFill>
              </a:rPr>
              <a:t>mlrd. EUR</a:t>
            </a:r>
          </a:p>
          <a:p>
            <a:endParaRPr lang="hr-HR" sz="3200" dirty="0"/>
          </a:p>
        </p:txBody>
      </p:sp>
    </p:spTree>
    <p:extLst>
      <p:ext uri="{BB962C8B-B14F-4D97-AF65-F5344CB8AC3E}">
        <p14:creationId xmlns:p14="http://schemas.microsoft.com/office/powerpoint/2010/main" val="3994583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1577</TotalTime>
  <Words>4460</Words>
  <Application>Microsoft Office PowerPoint</Application>
  <PresentationFormat>Custom</PresentationFormat>
  <Paragraphs>789</Paragraphs>
  <Slides>67</Slides>
  <Notes>44</Notes>
  <HiddenSlides>0</HiddenSlides>
  <MMClips>0</MMClips>
  <ScaleCrop>false</ScaleCrop>
  <HeadingPairs>
    <vt:vector size="4" baseType="variant">
      <vt:variant>
        <vt:lpstr>Theme</vt:lpstr>
      </vt:variant>
      <vt:variant>
        <vt:i4>2</vt:i4>
      </vt:variant>
      <vt:variant>
        <vt:lpstr>Slide Titles</vt:lpstr>
      </vt:variant>
      <vt:variant>
        <vt:i4>67</vt:i4>
      </vt:variant>
    </vt:vector>
  </HeadingPairs>
  <TitlesOfParts>
    <vt:vector size="69" baseType="lpstr">
      <vt:lpstr>Office Theme</vt:lpstr>
      <vt:lpstr>1_Office Theme</vt:lpstr>
      <vt:lpstr>OPERATIVNI PROGRAM  ZAŠTITA OKOLIŠA 2007.-2013.  Informativna radionica   Ograničeni poziv na dostavu prijedloga projekata br. EN.2.1.11. - priprema zalihe vodno-komunalnih projekata   Zagreb, 08. travnja 2014. godine</vt:lpstr>
      <vt:lpstr>DNEVNI RED</vt:lpstr>
      <vt:lpstr>PowerPoint Presentation</vt:lpstr>
      <vt:lpstr>PowerPoint Presentation</vt:lpstr>
      <vt:lpstr>Strukturni fondovi – EU regulativa</vt:lpstr>
      <vt:lpstr>Priprema projekata</vt:lpstr>
      <vt:lpstr>Elementi pripreme projekata</vt:lpstr>
      <vt:lpstr>Plan i vodoopskrba</vt:lpstr>
      <vt:lpstr>Plan provedbe vodno komunalnih direktiva   i  odvodnja i pročišćavanje komunalnih otpadnih voda </vt:lpstr>
      <vt:lpstr>Rokovi za usklađenje s direktivom o pročišćavanju komunalnih otpadnih voda</vt:lpstr>
      <vt:lpstr>PowerPoint Presentation</vt:lpstr>
      <vt:lpstr>Direktiva o odvodnje i pročišćavanju otpadnih voda 91/271/EEC</vt:lpstr>
      <vt:lpstr>PowerPoint Presentation</vt:lpstr>
      <vt:lpstr>PowerPoint Presentation</vt:lpstr>
      <vt:lpstr>Čakovec    36.937.604 €</vt:lpstr>
      <vt:lpstr>Županja 9.378.884 €</vt:lpstr>
      <vt:lpstr>Vukovar 48.255.002€</vt:lpstr>
      <vt:lpstr>OSNOVNE INFORMACIJE O OGRANIČENOM POZIVU NA DOSTAVU PRIJEDLOGA PROJEKATA</vt:lpstr>
      <vt:lpstr>INSTITUCIONALNI OKVIR</vt:lpstr>
      <vt:lpstr>INSTITUCIONALNI OKVIR</vt:lpstr>
      <vt:lpstr>INFORMACIJE O POZIVU</vt:lpstr>
      <vt:lpstr>OKVIRNI VREMENSKI PLAN PROVEDBE POZIVA</vt:lpstr>
      <vt:lpstr>DOKUMENTACIJA POZIVA</vt:lpstr>
      <vt:lpstr>UPUTE ZA PRIJAVITELJE</vt:lpstr>
      <vt:lpstr>ŠTO SADRŽE UPUTE ZA PRIJAVITELJE?</vt:lpstr>
      <vt:lpstr>CILJEVI POZIVA</vt:lpstr>
      <vt:lpstr>PowerPoint Presentation</vt:lpstr>
      <vt:lpstr>PowerPoint Presentation</vt:lpstr>
      <vt:lpstr>UVJETI PRIHVATLJIVOSTI</vt:lpstr>
      <vt:lpstr>PRAVILA PRIHVATLJIVOSTI PRIJAVITELJA PROJEKATA  Zahtjevi za prijavitelje:</vt:lpstr>
      <vt:lpstr>PowerPoint Presentation</vt:lpstr>
      <vt:lpstr>PRIHVATLJIVOST PARTNERA</vt:lpstr>
      <vt:lpstr>PRIHVATLJIVE AKTIVNOSTI I TROŠKOVI </vt:lpstr>
      <vt:lpstr>PRIHVATLJIVOST PROJEKATA</vt:lpstr>
      <vt:lpstr>PRIHVATLJIVE PROJEKTNE AKTIVNOSTI</vt:lpstr>
      <vt:lpstr>PRIHVATLJIVE PROJEKTNE AKTIVNOSTI</vt:lpstr>
      <vt:lpstr>PowerPoint Presentation</vt:lpstr>
      <vt:lpstr>PRIHVATLJIVI TROŠKOVI</vt:lpstr>
      <vt:lpstr>PowerPoint Presentation</vt:lpstr>
      <vt:lpstr>NEPRIHVATLJIVI TROŠKOVI </vt:lpstr>
      <vt:lpstr>PRIJAVA PROJEKTA</vt:lpstr>
      <vt:lpstr>SADRŽAJ PROJEKTNE PRIJAVE</vt:lpstr>
      <vt:lpstr>SADRŽAJ PROJEKTNE PRIJAVE</vt:lpstr>
      <vt:lpstr>SADRŽAJ PROJEKTNE PRIJAVE</vt:lpstr>
      <vt:lpstr>SADRŽAJ PROJEKTNE PRIJAVE</vt:lpstr>
      <vt:lpstr>SADRŽAJ PROJEKTNE PRIJAVE</vt:lpstr>
      <vt:lpstr>SADRŽAJ PROJEKTNE PRIJAVE</vt:lpstr>
      <vt:lpstr>SADRŽAJ PROJEKTNE PRIJAVE</vt:lpstr>
      <vt:lpstr>SADRŽAJ PROJEKTNE PRIJAVE</vt:lpstr>
      <vt:lpstr>SADRŽAJ PROJEKTNE PRIJAVE</vt:lpstr>
      <vt:lpstr>PODNOŠENJE PROJEKTNE PRIJAVE</vt:lpstr>
      <vt:lpstr>PODNOŠENJE PROJEKTNE PRIJAVE</vt:lpstr>
      <vt:lpstr>POSTUPAK PROCJENE  PROJEKTNIH PRIJAVA</vt:lpstr>
      <vt:lpstr>KORACI</vt:lpstr>
      <vt:lpstr>KORAK 1: PRIJEM I REGISTRACIJA PROJEKTNIH PRIJAVA</vt:lpstr>
      <vt:lpstr>KORAK 2: ADMINISTRATIVNA PROVJERA</vt:lpstr>
      <vt:lpstr>KORAK 3: ODABIR PROJEKATA</vt:lpstr>
      <vt:lpstr>PowerPoint Presentation</vt:lpstr>
      <vt:lpstr>PowerPoint Presentation</vt:lpstr>
      <vt:lpstr>PowerPoint Presentation</vt:lpstr>
      <vt:lpstr>PowerPoint Presentation</vt:lpstr>
      <vt:lpstr>PowerPoint Presentation</vt:lpstr>
      <vt:lpstr>PowerPoint Presentation</vt:lpstr>
      <vt:lpstr>KORAK 4: PROVJERA PRIHVATLJIVOSTI</vt:lpstr>
      <vt:lpstr>KORAK 5: ODLUKA O FINANCIRANJU</vt:lpstr>
      <vt:lpstr>PRIMJERI USPJEŠNIH PROJEKATA</vt:lpstr>
      <vt:lpstr>PITANJA I ODGOVORI</vt:lpstr>
    </vt:vector>
  </TitlesOfParts>
  <Company>Sand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Ivana Petrina</dc:creator>
  <cp:lastModifiedBy>hmesec</cp:lastModifiedBy>
  <cp:revision>163</cp:revision>
  <cp:lastPrinted>2013-12-18T15:20:40Z</cp:lastPrinted>
  <dcterms:created xsi:type="dcterms:W3CDTF">2013-11-20T14:07:52Z</dcterms:created>
  <dcterms:modified xsi:type="dcterms:W3CDTF">2014-04-08T07:38:28Z</dcterms:modified>
</cp:coreProperties>
</file>