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5"/>
    <p:sldMasterId id="2147483732" r:id="rId6"/>
  </p:sldMasterIdLst>
  <p:notesMasterIdLst>
    <p:notesMasterId r:id="rId35"/>
  </p:notesMasterIdLst>
  <p:sldIdLst>
    <p:sldId id="281" r:id="rId7"/>
    <p:sldId id="280" r:id="rId8"/>
    <p:sldId id="293" r:id="rId9"/>
    <p:sldId id="259" r:id="rId10"/>
    <p:sldId id="260" r:id="rId11"/>
    <p:sldId id="263" r:id="rId12"/>
    <p:sldId id="261" r:id="rId13"/>
    <p:sldId id="262" r:id="rId14"/>
    <p:sldId id="264" r:id="rId15"/>
    <p:sldId id="265" r:id="rId16"/>
    <p:sldId id="266" r:id="rId17"/>
    <p:sldId id="267" r:id="rId18"/>
    <p:sldId id="268" r:id="rId19"/>
    <p:sldId id="279" r:id="rId20"/>
    <p:sldId id="270" r:id="rId21"/>
    <p:sldId id="271" r:id="rId22"/>
    <p:sldId id="273" r:id="rId23"/>
    <p:sldId id="274" r:id="rId24"/>
    <p:sldId id="275" r:id="rId25"/>
    <p:sldId id="288" r:id="rId26"/>
    <p:sldId id="289" r:id="rId27"/>
    <p:sldId id="290" r:id="rId28"/>
    <p:sldId id="291" r:id="rId29"/>
    <p:sldId id="292" r:id="rId30"/>
    <p:sldId id="277" r:id="rId31"/>
    <p:sldId id="276" r:id="rId32"/>
    <p:sldId id="294" r:id="rId33"/>
    <p:sldId id="278" r:id="rId34"/>
  </p:sldIdLst>
  <p:sldSz cx="9144000" cy="6858000" type="screen4x3"/>
  <p:notesSz cx="6761163" cy="9942513"/>
  <p:defaultTextStyle>
    <a:defPPr>
      <a:defRPr lang="x-none"/>
    </a:defPPr>
    <a:lvl1pPr marL="0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entina Šimičić" initials="VŠ" lastIdx="10" clrIdx="0"/>
  <p:cmAuthor id="1" name="Nikolina Trontl" initials="N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9BC6"/>
    <a:srgbClr val="4578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4F48-F42C-478C-B4FE-17A1039E45A1}" type="datetimeFigureOut">
              <a:rPr lang="hr-HR" smtClean="0"/>
              <a:pPr/>
              <a:t>12.5.2015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3ED4-63DF-44AF-A642-16020395DA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3932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895350" y="746125"/>
            <a:ext cx="4970463" cy="372745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3AEF9-F35B-4861-AD1B-AC1A05E20FFD}" type="slidenum">
              <a:rPr lang="hr-H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9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46125"/>
            <a:ext cx="4970463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3ED4-63DF-44AF-A642-16020395DAF4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0240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46125"/>
            <a:ext cx="4970463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3ED4-63DF-44AF-A642-16020395DAF4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024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225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13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5154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037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437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53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07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0" b="1"/>
            </a:lvl2pPr>
            <a:lvl3pPr marL="914174" indent="0">
              <a:buNone/>
              <a:defRPr sz="1800" b="1"/>
            </a:lvl3pPr>
            <a:lvl4pPr marL="1371261" indent="0">
              <a:buNone/>
              <a:defRPr sz="1600" b="1"/>
            </a:lvl4pPr>
            <a:lvl5pPr marL="1828348" indent="0">
              <a:buNone/>
              <a:defRPr sz="1600" b="1"/>
            </a:lvl5pPr>
            <a:lvl6pPr marL="2285434" indent="0">
              <a:buNone/>
              <a:defRPr sz="1600" b="1"/>
            </a:lvl6pPr>
            <a:lvl7pPr marL="2742522" indent="0">
              <a:buNone/>
              <a:defRPr sz="1600" b="1"/>
            </a:lvl7pPr>
            <a:lvl8pPr marL="3199609" indent="0">
              <a:buNone/>
              <a:defRPr sz="1600" b="1"/>
            </a:lvl8pPr>
            <a:lvl9pPr marL="365669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0" b="1"/>
            </a:lvl2pPr>
            <a:lvl3pPr marL="914174" indent="0">
              <a:buNone/>
              <a:defRPr sz="1800" b="1"/>
            </a:lvl3pPr>
            <a:lvl4pPr marL="1371261" indent="0">
              <a:buNone/>
              <a:defRPr sz="1600" b="1"/>
            </a:lvl4pPr>
            <a:lvl5pPr marL="1828348" indent="0">
              <a:buNone/>
              <a:defRPr sz="1600" b="1"/>
            </a:lvl5pPr>
            <a:lvl6pPr marL="2285434" indent="0">
              <a:buNone/>
              <a:defRPr sz="1600" b="1"/>
            </a:lvl6pPr>
            <a:lvl7pPr marL="2742522" indent="0">
              <a:buNone/>
              <a:defRPr sz="1600" b="1"/>
            </a:lvl7pPr>
            <a:lvl8pPr marL="3199609" indent="0">
              <a:buNone/>
              <a:defRPr sz="1600" b="1"/>
            </a:lvl8pPr>
            <a:lvl9pPr marL="365669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854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888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133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8" indent="0">
              <a:buNone/>
              <a:defRPr sz="1200"/>
            </a:lvl2pPr>
            <a:lvl3pPr marL="914174" indent="0">
              <a:buNone/>
              <a:defRPr sz="1000"/>
            </a:lvl3pPr>
            <a:lvl4pPr marL="1371261" indent="0">
              <a:buNone/>
              <a:defRPr sz="900"/>
            </a:lvl4pPr>
            <a:lvl5pPr marL="1828348" indent="0">
              <a:buNone/>
              <a:defRPr sz="900"/>
            </a:lvl5pPr>
            <a:lvl6pPr marL="2285434" indent="0">
              <a:buNone/>
              <a:defRPr sz="900"/>
            </a:lvl6pPr>
            <a:lvl7pPr marL="2742522" indent="0">
              <a:buNone/>
              <a:defRPr sz="900"/>
            </a:lvl7pPr>
            <a:lvl8pPr marL="3199609" indent="0">
              <a:buNone/>
              <a:defRPr sz="900"/>
            </a:lvl8pPr>
            <a:lvl9pPr marL="365669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07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123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8" indent="0">
              <a:buNone/>
              <a:defRPr sz="2800"/>
            </a:lvl2pPr>
            <a:lvl3pPr marL="914174" indent="0">
              <a:buNone/>
              <a:defRPr sz="2400"/>
            </a:lvl3pPr>
            <a:lvl4pPr marL="1371261" indent="0">
              <a:buNone/>
              <a:defRPr sz="2000"/>
            </a:lvl4pPr>
            <a:lvl5pPr marL="1828348" indent="0">
              <a:buNone/>
              <a:defRPr sz="2000"/>
            </a:lvl5pPr>
            <a:lvl6pPr marL="2285434" indent="0">
              <a:buNone/>
              <a:defRPr sz="2000"/>
            </a:lvl6pPr>
            <a:lvl7pPr marL="2742522" indent="0">
              <a:buNone/>
              <a:defRPr sz="2000"/>
            </a:lvl7pPr>
            <a:lvl8pPr marL="3199609" indent="0">
              <a:buNone/>
              <a:defRPr sz="2000"/>
            </a:lvl8pPr>
            <a:lvl9pPr marL="3656696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8" indent="0">
              <a:buNone/>
              <a:defRPr sz="1200"/>
            </a:lvl2pPr>
            <a:lvl3pPr marL="914174" indent="0">
              <a:buNone/>
              <a:defRPr sz="1000"/>
            </a:lvl3pPr>
            <a:lvl4pPr marL="1371261" indent="0">
              <a:buNone/>
              <a:defRPr sz="900"/>
            </a:lvl4pPr>
            <a:lvl5pPr marL="1828348" indent="0">
              <a:buNone/>
              <a:defRPr sz="900"/>
            </a:lvl5pPr>
            <a:lvl6pPr marL="2285434" indent="0">
              <a:buNone/>
              <a:defRPr sz="900"/>
            </a:lvl6pPr>
            <a:lvl7pPr marL="2742522" indent="0">
              <a:buNone/>
              <a:defRPr sz="900"/>
            </a:lvl7pPr>
            <a:lvl8pPr marL="3199609" indent="0">
              <a:buNone/>
              <a:defRPr sz="900"/>
            </a:lvl8pPr>
            <a:lvl9pPr marL="365669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71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29026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12.5.2015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3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291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72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36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12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55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367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1" indent="0">
              <a:buNone/>
              <a:defRPr sz="2000"/>
            </a:lvl4pPr>
            <a:lvl5pPr marL="1828574" indent="0">
              <a:buNone/>
              <a:defRPr sz="2000"/>
            </a:lvl5pPr>
            <a:lvl6pPr marL="2285717" indent="0">
              <a:buNone/>
              <a:defRPr sz="2000"/>
            </a:lvl6pPr>
            <a:lvl7pPr marL="2742861" indent="0">
              <a:buNone/>
              <a:defRPr sz="2000"/>
            </a:lvl7pPr>
            <a:lvl8pPr marL="3200004" indent="0">
              <a:buNone/>
              <a:defRPr sz="2000"/>
            </a:lvl8pPr>
            <a:lvl9pPr marL="365714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220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8" tIns="45715" rIns="91428" bIns="45715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80A5-32D7-4DED-8F44-078E8E1105A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02E2-09A9-420D-A039-38FBE711A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35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28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2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6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9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3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6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9" indent="-228571" algn="l" defTabSz="9142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</p:spPr>
        <p:txBody>
          <a:bodyPr vert="horz" lIns="91417" tIns="45709" rIns="91417" bIns="4570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17" tIns="45709" rIns="91417" bIns="4570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4"/>
            <a:fld id="{35535207-2EA1-40F2-9F02-2C64801AF65E}" type="datetimeFigureOut">
              <a:rPr lang="hr-HR" smtClean="0">
                <a:solidFill>
                  <a:prstClr val="black">
                    <a:tint val="75000"/>
                  </a:prstClr>
                </a:solidFill>
                <a:ea typeface="ＭＳ Ｐゴシック" charset="-128"/>
              </a:rPr>
              <a:pPr defTabSz="914174"/>
              <a:t>12.5.2015</a:t>
            </a:fld>
            <a:endParaRPr lang="hr-HR">
              <a:solidFill>
                <a:prstClr val="black">
                  <a:tint val="75000"/>
                </a:prstClr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6356351"/>
            <a:ext cx="2895600" cy="365125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4"/>
            <a:endParaRPr lang="hr-HR">
              <a:solidFill>
                <a:prstClr val="black">
                  <a:tint val="75000"/>
                </a:prstClr>
              </a:solidFill>
              <a:ea typeface="ＭＳ Ｐゴシック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4"/>
            <a:fld id="{D94C73EA-6511-43BA-8A37-8BC4C53C86FB}" type="slidenum">
              <a:rPr lang="hr-HR" smtClean="0">
                <a:solidFill>
                  <a:prstClr val="black">
                    <a:tint val="75000"/>
                  </a:prstClr>
                </a:solidFill>
                <a:ea typeface="ＭＳ Ｐゴシック" charset="-128"/>
              </a:rPr>
              <a:pPr defTabSz="914174"/>
              <a:t>‹#›</a:t>
            </a:fld>
            <a:endParaRPr lang="hr-HR">
              <a:solidFill>
                <a:prstClr val="black">
                  <a:tint val="75000"/>
                </a:prst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15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17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4" indent="-342814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7" indent="-285680" algn="l" defTabSz="9141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8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4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92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8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65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52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39" indent="-228543" algn="l" defTabSz="914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8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4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1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8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4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22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9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96" algn="l" defTabSz="9141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cf-wf.mrrfeu.hr/a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nja.grljak@voda.hr" TargetMode="External"/><Relationship Id="rId2" Type="http://schemas.openxmlformats.org/officeDocument/2006/relationships/hyperlink" Target="mailto:hrvoje.mesec@voda.h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nifondovi.hr/" TargetMode="External"/><Relationship Id="rId2" Type="http://schemas.openxmlformats.org/officeDocument/2006/relationships/hyperlink" Target="mailto:op-okolis@voda.h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ps.hr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3813"/>
            <a:ext cx="7772400" cy="3724546"/>
          </a:xfrm>
        </p:spPr>
        <p:txBody>
          <a:bodyPr>
            <a:normAutofit fontScale="90000"/>
          </a:bodyPr>
          <a:lstStyle/>
          <a:p>
            <a:r>
              <a:rPr lang="hr-HR" sz="3900" b="1" i="1" dirty="0">
                <a:ea typeface="Calibri"/>
                <a:cs typeface="Times New Roman"/>
              </a:rPr>
              <a:t>OPERATIVNI PROGRAM </a:t>
            </a:r>
            <a:br>
              <a:rPr lang="hr-HR" sz="3900" b="1" i="1" dirty="0">
                <a:ea typeface="Calibri"/>
                <a:cs typeface="Times New Roman"/>
              </a:rPr>
            </a:br>
            <a:r>
              <a:rPr lang="hr-HR" sz="3900" b="1" i="1" dirty="0">
                <a:ea typeface="Calibri"/>
                <a:cs typeface="Times New Roman"/>
              </a:rPr>
              <a:t>ZAŠTITA OKOLIŠA 2007.-2013.</a:t>
            </a:r>
            <a:br>
              <a:rPr lang="hr-HR" sz="3900" b="1" i="1" dirty="0">
                <a:ea typeface="Calibri"/>
                <a:cs typeface="Times New Roman"/>
              </a:rPr>
            </a:br>
            <a:r>
              <a:rPr lang="hr-HR" sz="3900" b="1" i="1" dirty="0">
                <a:ea typeface="Calibri"/>
                <a:cs typeface="Times New Roman"/>
              </a:rPr>
              <a:t/>
            </a:r>
            <a:br>
              <a:rPr lang="hr-HR" sz="3900" b="1" i="1" dirty="0">
                <a:ea typeface="Calibri"/>
                <a:cs typeface="Times New Roman"/>
              </a:rPr>
            </a:br>
            <a:r>
              <a:rPr lang="hr-HR" sz="2400" b="1" dirty="0">
                <a:ea typeface="Calibri"/>
                <a:cs typeface="Times New Roman"/>
              </a:rPr>
              <a:t>Informativna radionica </a:t>
            </a:r>
            <a:br>
              <a:rPr lang="hr-HR" sz="2400" b="1" dirty="0">
                <a:ea typeface="Calibri"/>
                <a:cs typeface="Times New Roman"/>
              </a:rPr>
            </a:br>
            <a:r>
              <a:rPr lang="hr-HR" sz="2400" b="1" dirty="0">
                <a:ea typeface="Calibri"/>
                <a:cs typeface="Times New Roman"/>
              </a:rPr>
              <a:t/>
            </a:r>
            <a:br>
              <a:rPr lang="hr-HR" sz="2400" b="1" dirty="0">
                <a:ea typeface="Calibri"/>
                <a:cs typeface="Times New Roman"/>
              </a:rPr>
            </a:br>
            <a:r>
              <a:rPr lang="pl-PL" sz="2400" b="1" i="1" dirty="0">
                <a:ea typeface="Calibri"/>
                <a:cs typeface="Times New Roman"/>
              </a:rPr>
              <a:t>Ograničeni poziv na dostavu prijedloga projekata br. EN.2.1.16. – financiranje provedbe investicijskih projekata koji se odnose </a:t>
            </a:r>
            <a:br>
              <a:rPr lang="pl-PL" sz="2400" b="1" i="1" dirty="0">
                <a:ea typeface="Calibri"/>
                <a:cs typeface="Times New Roman"/>
              </a:rPr>
            </a:br>
            <a:r>
              <a:rPr lang="pl-PL" sz="2400" b="1" i="1" dirty="0">
                <a:ea typeface="Calibri"/>
                <a:cs typeface="Times New Roman"/>
              </a:rPr>
              <a:t>na manje dijelove sustava javne vodoopskrbe/odvodnje </a:t>
            </a:r>
            <a:br>
              <a:rPr lang="pl-PL" sz="2400" b="1" i="1" dirty="0">
                <a:ea typeface="Calibri"/>
                <a:cs typeface="Times New Roman"/>
              </a:rPr>
            </a:br>
            <a:r>
              <a:rPr lang="hr-HR" sz="2000" b="1" i="1" dirty="0">
                <a:ea typeface="Calibri"/>
                <a:cs typeface="Times New Roman"/>
              </a:rPr>
              <a:t/>
            </a:r>
            <a:br>
              <a:rPr lang="hr-HR" sz="2000" b="1" i="1" dirty="0">
                <a:ea typeface="Calibri"/>
                <a:cs typeface="Times New Roman"/>
              </a:rPr>
            </a:br>
            <a:r>
              <a:rPr lang="hr-HR" sz="1600" b="1" i="1" dirty="0">
                <a:ea typeface="Calibri"/>
                <a:cs typeface="Times New Roman"/>
              </a:rPr>
              <a:t/>
            </a:r>
            <a:br>
              <a:rPr lang="hr-HR" sz="1600" b="1" i="1" dirty="0">
                <a:ea typeface="Calibri"/>
                <a:cs typeface="Times New Roman"/>
              </a:rPr>
            </a:br>
            <a:r>
              <a:rPr lang="hr-HR" sz="1600" b="1" dirty="0">
                <a:ea typeface="Calibri"/>
                <a:cs typeface="Times New Roman"/>
              </a:rPr>
              <a:t>Zagreb, 12 svibnja 2015. godine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5267" y="623667"/>
            <a:ext cx="1817370" cy="1090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kherceg\Desktop\flag_yellow_lo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3058" y="841470"/>
            <a:ext cx="960755" cy="654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7469" y="5344786"/>
            <a:ext cx="593804" cy="927215"/>
          </a:xfrm>
          <a:prstGeom prst="rect">
            <a:avLst/>
          </a:prstGeom>
        </p:spPr>
      </p:pic>
      <p:pic>
        <p:nvPicPr>
          <p:cNvPr id="3" name="Picture 2" descr="D:\NAPRAVLJENO po datumima\2012 10mj\HrvatskeVode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7846" y="5418260"/>
            <a:ext cx="640099" cy="78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NAPRAVLJENO po datumima\2014 4mj\logo-opz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45448" y="549868"/>
            <a:ext cx="873870" cy="123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58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752" y="1124744"/>
            <a:ext cx="8776259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3500" u="sng" dirty="0"/>
              <a:t>Financijski i ekonomski zahtjevi</a:t>
            </a:r>
            <a:r>
              <a:rPr lang="hr-HR" u="sng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projekt vrijedan su-financiranja </a:t>
            </a:r>
          </a:p>
          <a:p>
            <a:pPr marL="626985" algn="just">
              <a:buFont typeface="Wingdings" panose="05000000000000000000" pitchFamily="2" charset="2"/>
              <a:buChar char="§"/>
            </a:pPr>
            <a:r>
              <a:rPr lang="hr-HR" i="1" spc="-150" dirty="0">
                <a:solidFill>
                  <a:schemeClr val="tx2"/>
                </a:solidFill>
              </a:rPr>
              <a:t>financijski model proračuna doprinosa bespovratnih EU sredstava (C&amp;B analiza) - osim za prijedloge projekata čija je ukupna vrijednost projekta   ≤ 7.644.800,00 kn (</a:t>
            </a:r>
            <a:r>
              <a:rPr lang="hr-HR" sz="2800" i="1" spc="-150" dirty="0">
                <a:solidFill>
                  <a:schemeClr val="tx2"/>
                </a:solidFill>
              </a:rPr>
              <a:t>čl. 55. st. 5. Uredbe (EZ) br. 1083/2006</a:t>
            </a:r>
            <a:r>
              <a:rPr lang="hr-HR" i="1" spc="-150" dirty="0">
                <a:solidFill>
                  <a:schemeClr val="tx2"/>
                </a:solidFill>
              </a:rPr>
              <a:t>) </a:t>
            </a:r>
          </a:p>
          <a:p>
            <a:pPr marL="626985" algn="just">
              <a:buFont typeface="Wingdings" panose="05000000000000000000" pitchFamily="2" charset="2"/>
              <a:buChar char="§"/>
            </a:pPr>
            <a:r>
              <a:rPr lang="hr-HR" spc="-150" dirty="0"/>
              <a:t>projekti koji ostvaruju prihode i vrijednost projekta je           &gt; 7.644.800,00 kn:</a:t>
            </a:r>
          </a:p>
          <a:p>
            <a:pPr marL="985716" indent="-284128" algn="just">
              <a:buFont typeface="Calibri" panose="020F0502020204030204" pitchFamily="34" charset="0"/>
              <a:buChar char="–"/>
            </a:pPr>
            <a:r>
              <a:rPr lang="hr-HR" sz="2800" spc="-200" dirty="0"/>
              <a:t>prihvatljivi izdaci ne smiju biti veći od trenutne vrijednosti investicijskog troška uz odbitak trenutne vrijednosti neto prihoda od ulaganja za specifično referentno razdoblje</a:t>
            </a:r>
          </a:p>
          <a:p>
            <a:pPr marL="985716" indent="-284128" algn="just">
              <a:buFont typeface="Calibri" panose="020F0502020204030204" pitchFamily="34" charset="0"/>
              <a:buChar char="–"/>
            </a:pPr>
            <a:r>
              <a:rPr lang="vi-VN" sz="2800" spc="-200" dirty="0">
                <a:latin typeface="Calibri" panose="020F0502020204030204" pitchFamily="34" charset="0"/>
              </a:rPr>
              <a:t>određivanje</a:t>
            </a:r>
            <a:r>
              <a:rPr lang="hr-HR" sz="2800" spc="-200" dirty="0">
                <a:latin typeface="Calibri" panose="020F0502020204030204" pitchFamily="34" charset="0"/>
              </a:rPr>
              <a:t> EU udjela se temelji na stopi „financijskog jaza”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4/10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34990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5" y="809328"/>
            <a:ext cx="8951338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u="sng" spc="-150" dirty="0"/>
              <a:t>Procjena utjecaja na okoliš i prihvatljivost zahvata za ekološku mrežu: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sz="3400" dirty="0">
                <a:latin typeface="Calibri" panose="020F0502020204030204" pitchFamily="34" charset="0"/>
              </a:rPr>
              <a:t>usklađenost</a:t>
            </a:r>
            <a:r>
              <a:rPr lang="hr-HR" sz="3400" dirty="0">
                <a:latin typeface="Calibri" panose="020F0502020204030204" pitchFamily="34" charset="0"/>
              </a:rPr>
              <a:t> sa:</a:t>
            </a:r>
          </a:p>
          <a:p>
            <a:pPr marL="538097" algn="just">
              <a:buFont typeface="Wingdings" panose="05000000000000000000" pitchFamily="2" charset="2"/>
              <a:buChar char="§"/>
            </a:pPr>
            <a:r>
              <a:rPr lang="hr-HR" sz="3000" dirty="0"/>
              <a:t>Zakonom o zaštiti okoliša (NN 80/2013) i Zakonom o zaštiti prirode (NN 80/2013), a ukoliko ne postoji ishođeno </a:t>
            </a:r>
          </a:p>
          <a:p>
            <a:pPr marL="715875" algn="just" defTabSz="719049">
              <a:buFont typeface="Calibri" panose="020F0502020204030204" pitchFamily="34" charset="0"/>
              <a:buChar char="–"/>
            </a:pPr>
            <a:r>
              <a:rPr lang="hr-HR" sz="2800" dirty="0"/>
              <a:t>Rješenje o prihvatljivosti zahvata za okoliš,  ili </a:t>
            </a:r>
          </a:p>
          <a:p>
            <a:pPr marL="715875" algn="just" defTabSz="719049">
              <a:buFont typeface="Calibri" panose="020F0502020204030204" pitchFamily="34" charset="0"/>
              <a:buChar char="–"/>
            </a:pPr>
            <a:r>
              <a:rPr lang="hr-HR" sz="2800" spc="-150" dirty="0"/>
              <a:t>Rješenje kojim se utvrđuje da za zahvat nije potrebno provesti procjenu utjecaja zahvata na okoliš u trenutku prijave</a:t>
            </a:r>
            <a:r>
              <a:rPr lang="hr-HR" sz="2800" dirty="0"/>
              <a:t>, ili </a:t>
            </a:r>
          </a:p>
          <a:p>
            <a:pPr marL="373017" indent="0" algn="just" defTabSz="719049">
              <a:buNone/>
            </a:pPr>
            <a:r>
              <a:rPr lang="hr-HR" sz="2800" spc="-150" dirty="0"/>
              <a:t>ili sukladno važećem nacionalnom zakonodavstvu u trenutku ishođenja dozvola za građenje nije bio obveznik ishođenja istih</a:t>
            </a:r>
            <a:r>
              <a:rPr lang="hr-HR" sz="2800" dirty="0"/>
              <a:t> </a:t>
            </a:r>
          </a:p>
          <a:p>
            <a:pPr marL="0" indent="0" algn="just">
              <a:buNone/>
            </a:pPr>
            <a:r>
              <a:rPr lang="hr-HR" sz="3100" dirty="0">
                <a:solidFill>
                  <a:schemeClr val="tx2"/>
                </a:solidFill>
              </a:rPr>
              <a:t>prijavitelj je dužan podnijeti </a:t>
            </a:r>
            <a:r>
              <a:rPr lang="hr-HR" sz="3300" dirty="0">
                <a:solidFill>
                  <a:schemeClr val="tx2"/>
                </a:solidFill>
              </a:rPr>
              <a:t>zahtjev Ministarstvu zaštite okoliša i prirode za:</a:t>
            </a:r>
          </a:p>
          <a:p>
            <a:pPr marL="896827" indent="-258731" algn="just"/>
            <a:r>
              <a:rPr lang="hr-HR" sz="2800" spc="-150" dirty="0">
                <a:solidFill>
                  <a:schemeClr val="tx2"/>
                </a:solidFill>
              </a:rPr>
              <a:t>ishođenjem Mišljenja o značajnom negativnom utjecaju zahvata na okoliš </a:t>
            </a:r>
          </a:p>
          <a:p>
            <a:pPr marL="896827" indent="-258731" algn="just"/>
            <a:r>
              <a:rPr lang="hr-HR" sz="2800" spc="-150" dirty="0">
                <a:solidFill>
                  <a:schemeClr val="tx2"/>
                </a:solidFill>
              </a:rPr>
              <a:t>izdavanjem Očitovanja o prihvatljivosti zahvata za ekološku mrežu</a:t>
            </a:r>
          </a:p>
          <a:p>
            <a:pPr marL="638096" indent="0" algn="just">
              <a:buNone/>
            </a:pPr>
            <a:endParaRPr lang="hr-HR" sz="600" b="1" spc="-15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hr-HR" sz="2800" b="1" spc="-150" dirty="0">
                <a:solidFill>
                  <a:schemeClr val="tx2"/>
                </a:solidFill>
              </a:rPr>
              <a:t>ISHOĐENO MIŠLJENJE/OČITOVANJE PREDUVJET  JE ZA ZAKLJUČIVANJE POSTUPKA PROVJERE PRIHVATLJIVOSTI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47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5/10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12164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809328"/>
            <a:ext cx="8856984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u="sng" spc="-150" dirty="0"/>
              <a:t>Zahtjevi informiranja i vidljivosti</a:t>
            </a:r>
            <a:endParaRPr lang="hr-HR" spc="-15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spc="-150" dirty="0"/>
              <a:t>usmjereno na korisnike rezultata projekta i medije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spc="-150" dirty="0"/>
              <a:t>aktivnosti u skladu s Uputama o mjerama vidljivosti izdanima od strane Ministarstva regionalnog razvoja i fondova Europske unije (</a:t>
            </a:r>
            <a:r>
              <a:rPr lang="hr-HR" sz="2400" spc="-150" dirty="0">
                <a:hlinkClick r:id="rId2"/>
              </a:rPr>
              <a:t>www.strukturnifondovi.hr</a:t>
            </a:r>
            <a:r>
              <a:rPr lang="hr-HR" sz="2800" spc="-150" dirty="0"/>
              <a:t>)</a:t>
            </a:r>
          </a:p>
          <a:p>
            <a:pPr marL="0" indent="0" algn="just">
              <a:buNone/>
            </a:pPr>
            <a:endParaRPr lang="hr-HR" sz="500" u="sng" spc="-150" dirty="0"/>
          </a:p>
          <a:p>
            <a:pPr marL="0" indent="0" algn="just">
              <a:buNone/>
            </a:pPr>
            <a:r>
              <a:rPr lang="hr-HR" u="sng" spc="-150" dirty="0">
                <a:solidFill>
                  <a:schemeClr val="tx2"/>
                </a:solidFill>
              </a:rPr>
              <a:t>Vremenski raspored za provedbu projekta  </a:t>
            </a:r>
            <a:endParaRPr lang="hr-HR" spc="-15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chemeClr val="tx2"/>
                </a:solidFill>
              </a:rPr>
              <a:t>razdoblje prihvatljivosti troškova - </a:t>
            </a:r>
            <a:r>
              <a:rPr lang="hr-HR" sz="2800" b="1" dirty="0">
                <a:solidFill>
                  <a:schemeClr val="tx2"/>
                </a:solidFill>
              </a:rPr>
              <a:t>1.1.2012. - 31.12.2016.                         </a:t>
            </a:r>
            <a:r>
              <a:rPr lang="hr-HR" sz="2400" spc="-150" dirty="0">
                <a:solidFill>
                  <a:schemeClr val="tx2"/>
                </a:solidFill>
              </a:rPr>
              <a:t>(Zakon o javnoj nabavi, NN 90/11, 83/13, 143/13 i Odluka USRH 13/14)</a:t>
            </a:r>
          </a:p>
          <a:p>
            <a:pPr marL="0" indent="0" algn="just">
              <a:buNone/>
            </a:pPr>
            <a:r>
              <a:rPr lang="hr-HR" u="sng" spc="-150" dirty="0"/>
              <a:t>Zahtjevi trajnosti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800" spc="-200" dirty="0"/>
              <a:t>unutar 5 godina od završetka projekta nisu dopuštene značajne promjene:  </a:t>
            </a:r>
          </a:p>
          <a:p>
            <a:pPr marL="715875" algn="just">
              <a:buFont typeface="Calibri" panose="020F0502020204030204" pitchFamily="34" charset="0"/>
              <a:buChar char="–"/>
            </a:pPr>
            <a:r>
              <a:rPr lang="hr-HR" sz="2400" spc="-150" dirty="0"/>
              <a:t>koje utječu na njegovu prirodu ili provedbene uvjete ili ako tvrtki ili javnoj instituciji/tijelu pridaje neopravdanu prednost </a:t>
            </a:r>
          </a:p>
          <a:p>
            <a:pPr marL="715875" algn="just">
              <a:buFont typeface="Calibri" panose="020F0502020204030204" pitchFamily="34" charset="0"/>
              <a:buChar char="–"/>
            </a:pPr>
            <a:r>
              <a:rPr lang="hr-HR" sz="2400" spc="-150" dirty="0"/>
              <a:t>koje proizlaze iz promjene prirode vlasništva infrastrukturne jedinice ili prestanka proizvodnje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b="1" spc="-15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647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6/10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12027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914976"/>
            <a:ext cx="8856984" cy="5826393"/>
          </a:xfrm>
        </p:spPr>
        <p:txBody>
          <a:bodyPr>
            <a:normAutofit/>
          </a:bodyPr>
          <a:lstStyle/>
          <a:p>
            <a:r>
              <a:rPr lang="hr-HR" u="sng" dirty="0"/>
              <a:t>Državne potpore</a:t>
            </a:r>
            <a:endParaRPr lang="hr-H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vi-VN" spc="-200" dirty="0">
                <a:latin typeface="Calibri" panose="020F0502020204030204" pitchFamily="34" charset="0"/>
              </a:rPr>
              <a:t>usklađenost</a:t>
            </a:r>
            <a:r>
              <a:rPr lang="hr-HR" spc="-200" dirty="0">
                <a:latin typeface="Calibri" panose="020F0502020204030204" pitchFamily="34" charset="0"/>
              </a:rPr>
              <a:t> s odredbama o sustavu državnih potpora u EU</a:t>
            </a:r>
          </a:p>
          <a:p>
            <a:pPr marL="0" lvl="1" indent="0">
              <a:buNone/>
            </a:pPr>
            <a:endParaRPr lang="hr-HR" sz="500" u="sng" dirty="0"/>
          </a:p>
          <a:p>
            <a:r>
              <a:rPr lang="hr-HR" u="sng" dirty="0"/>
              <a:t>Javna nabava</a:t>
            </a: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schemeClr val="tx2"/>
                </a:solidFill>
              </a:rPr>
              <a:t>Za ugovore za radove/robe/usluge za provedbu Projekta, nabava se vrši, a ugovori dodjeljuju u skladu sa Zakonom o javnoj nabavi (“Narodne novine” br. 90/2011, 83/2013, 143/2013 i Odluka USRH 13/2014) i propisima usvojenim na temelju tog zakona.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pc="-200" dirty="0">
              <a:latin typeface="Calibri" panose="020F0502020204030204" pitchFamily="34" charset="0"/>
            </a:endParaRPr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800" spc="-200" dirty="0"/>
              <a:t>PRIHVATLJIVOST PROJEKTNOG PRIJEDLOGA </a:t>
            </a:r>
            <a:r>
              <a:rPr lang="hr-HR" sz="2400" spc="-150" dirty="0"/>
              <a:t>7/10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21795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hr-HR" sz="3200" b="1" u="sng" dirty="0">
                <a:solidFill>
                  <a:schemeClr val="tx2"/>
                </a:solidFill>
              </a:rPr>
              <a:t>Prihvatljive aktivnosti</a:t>
            </a:r>
          </a:p>
          <a:p>
            <a:pPr marL="0" lvl="1" indent="0">
              <a:buNone/>
            </a:pPr>
            <a:endParaRPr lang="hr-HR" sz="3200" b="1" u="sng" dirty="0">
              <a:solidFill>
                <a:schemeClr val="tx2"/>
              </a:solidFill>
            </a:endParaRPr>
          </a:p>
          <a:p>
            <a:pPr marL="355556" lvl="1" indent="-355556">
              <a:buFont typeface="Wingdings" panose="05000000000000000000" pitchFamily="2" charset="2"/>
              <a:buChar char="Ø"/>
            </a:pPr>
            <a:r>
              <a:rPr lang="hr-HR" sz="3200" dirty="0"/>
              <a:t>Izgradnja:</a:t>
            </a:r>
          </a:p>
          <a:p>
            <a:pPr marL="893653">
              <a:buFont typeface="Calibri" panose="020F0502020204030204" pitchFamily="34" charset="0"/>
              <a:buChar char="–"/>
            </a:pPr>
            <a:r>
              <a:rPr lang="hr-HR" sz="2600" dirty="0"/>
              <a:t>izgradnja/sanacija/rekonstrukcija sustava vodoopskrbe</a:t>
            </a:r>
          </a:p>
          <a:p>
            <a:pPr marL="893653">
              <a:buFont typeface="Calibri" panose="020F0502020204030204" pitchFamily="34" charset="0"/>
              <a:buChar char="–"/>
            </a:pPr>
            <a:r>
              <a:rPr lang="hr-HR" sz="2600" dirty="0"/>
              <a:t>izgradnja/sanacija/rekonstrukcija sustava  odvodnje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hr-HR" dirty="0"/>
              <a:t>Nabava opreme:</a:t>
            </a:r>
          </a:p>
          <a:p>
            <a:pPr marL="893653">
              <a:buFont typeface="Calibri" panose="020F0502020204030204" pitchFamily="34" charset="0"/>
              <a:buChar char="–"/>
            </a:pPr>
            <a:r>
              <a:rPr lang="hr-HR" sz="2600" dirty="0"/>
              <a:t>koja se trajno ugrađuje u sustave javne odvodnje i javne vodoopskrbe (npr. oprema za crpne stanice i sl.)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hr-HR" dirty="0"/>
              <a:t>Ostale aktivnosti:</a:t>
            </a:r>
          </a:p>
          <a:p>
            <a:pPr marL="893653" algn="just">
              <a:buFont typeface="Calibri" panose="020F0502020204030204" pitchFamily="34" charset="0"/>
              <a:buChar char="–"/>
            </a:pPr>
            <a:r>
              <a:rPr lang="hr-HR" sz="2600" dirty="0"/>
              <a:t>rekonstrukcija ulica u širini iskopa za potrebe  izvođenja radova na kanalizacijskoj i vodovodnoj mreži</a:t>
            </a:r>
          </a:p>
          <a:p>
            <a:pPr marL="893653" algn="just">
              <a:buFont typeface="Calibri" panose="020F0502020204030204" pitchFamily="34" charset="0"/>
              <a:buChar char="–"/>
            </a:pPr>
            <a:r>
              <a:rPr lang="hr-HR" sz="2600" dirty="0"/>
              <a:t>aktivnosti vezane uz nadzor nad gradnjom</a:t>
            </a:r>
          </a:p>
          <a:p>
            <a:pPr marL="893653" algn="just">
              <a:buFont typeface="Calibri" panose="020F0502020204030204" pitchFamily="34" charset="0"/>
              <a:buChar char="–"/>
            </a:pPr>
            <a:r>
              <a:rPr lang="hr-HR" sz="2600" dirty="0"/>
              <a:t>mjere za informiranje i vidljivost</a:t>
            </a:r>
          </a:p>
          <a:p>
            <a:pPr marL="0" indent="0">
              <a:buNone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800" spc="-200" dirty="0"/>
              <a:t>PRIHVATLJIVOST PROJEKTNOG PRIJEDLOGA </a:t>
            </a:r>
            <a:r>
              <a:rPr lang="hr-HR" sz="2400" spc="-150" dirty="0"/>
              <a:t>8/10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2562831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7806" y="908720"/>
            <a:ext cx="8856984" cy="5771965"/>
          </a:xfrm>
        </p:spPr>
        <p:txBody>
          <a:bodyPr>
            <a:normAutofit fontScale="55000" lnSpcReduction="20000"/>
          </a:bodyPr>
          <a:lstStyle/>
          <a:p>
            <a:pPr marL="0" lvl="1" indent="0">
              <a:buNone/>
            </a:pPr>
            <a:r>
              <a:rPr lang="hr-HR" sz="5100" u="sng" dirty="0"/>
              <a:t>Prihvatljivi troškovi</a:t>
            </a:r>
          </a:p>
          <a:p>
            <a:pPr marL="0" lvl="1" indent="0">
              <a:buNone/>
            </a:pPr>
            <a:endParaRPr lang="hr-HR" sz="5100" u="sng" dirty="0"/>
          </a:p>
          <a:p>
            <a:pPr marL="444445" indent="-444445" algn="just">
              <a:buFont typeface="Wingdings" panose="05000000000000000000" pitchFamily="2" charset="2"/>
              <a:buChar char="Ø"/>
            </a:pPr>
            <a:r>
              <a:rPr lang="hr-HR" sz="4000" spc="-150" dirty="0"/>
              <a:t>prijavitelj je dužan dostaviti proračun </a:t>
            </a:r>
            <a:r>
              <a:rPr lang="hr-HR" sz="4000" spc="-300" dirty="0"/>
              <a:t>SVIH</a:t>
            </a:r>
            <a:r>
              <a:rPr lang="hr-HR" sz="4000" spc="-150" dirty="0"/>
              <a:t> troškova </a:t>
            </a:r>
            <a:r>
              <a:rPr lang="hr-HR" sz="2800" dirty="0"/>
              <a:t>– </a:t>
            </a:r>
            <a:r>
              <a:rPr lang="hr-HR" sz="3800" spc="-150" dirty="0"/>
              <a:t>PRIHVATLJIVIH i NEPRIHVATLJIVIH</a:t>
            </a:r>
          </a:p>
          <a:p>
            <a:pPr marL="0" indent="0" algn="just">
              <a:buNone/>
            </a:pPr>
            <a:endParaRPr lang="hr-HR" sz="600" dirty="0"/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/>
              <a:t>troškovi izgradnje/sanacije/rekonstrukcije sustava vodoopskrbe / odvodnje sa pripadajućim objektima </a:t>
            </a:r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/>
              <a:t>rekonstrukcija ulica u širini iskopa za potrebe  izvođenja radova  na kanalizacijskoj i vodovodnoj mreži </a:t>
            </a:r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/>
              <a:t>troškovi za kupnju opreme (trajno instalirane na lokacijama objekata, uključena u popis dugotrajne imovine)</a:t>
            </a:r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/>
              <a:t>troškovi nadzora (npr. građevinski, strojarski, projektantski, </a:t>
            </a:r>
            <a:r>
              <a:rPr lang="hr-HR" sz="3800" spc="-150" dirty="0" err="1"/>
              <a:t>arheološki...</a:t>
            </a:r>
            <a:r>
              <a:rPr lang="hr-HR" sz="3800" spc="-150" dirty="0"/>
              <a:t>.)</a:t>
            </a:r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/>
              <a:t>troškovi vezani uz informiranje u visini </a:t>
            </a:r>
            <a:r>
              <a:rPr lang="hr-HR" sz="3800" spc="-150" dirty="0">
                <a:solidFill>
                  <a:schemeClr val="tx2"/>
                </a:solidFill>
              </a:rPr>
              <a:t>od maksimalno 5.000,00 kn/ploča/ugovor</a:t>
            </a:r>
          </a:p>
          <a:p>
            <a:pPr marL="804763" algn="just">
              <a:buFont typeface="Calibri" panose="020F0502020204030204" pitchFamily="34" charset="0"/>
              <a:buChar char="–"/>
            </a:pPr>
            <a:r>
              <a:rPr lang="hr-HR" sz="3800" spc="-150" dirty="0">
                <a:solidFill>
                  <a:schemeClr val="tx2"/>
                </a:solidFill>
              </a:rPr>
              <a:t>nepredvidivi izdaci ne smiju prelaziti 10% ukupnih troškova investicije (radova)</a:t>
            </a:r>
          </a:p>
          <a:p>
            <a:pPr marL="0" indent="0" algn="just">
              <a:buNone/>
            </a:pPr>
            <a:endParaRPr lang="hr-HR" sz="2800" spc="-150" dirty="0"/>
          </a:p>
          <a:p>
            <a:pPr marL="0" indent="0" algn="just">
              <a:buNone/>
            </a:pPr>
            <a:r>
              <a:rPr lang="hr-HR" sz="3800" b="1" i="1" u="sng" dirty="0"/>
              <a:t>Da bi se troškovi projekta smatrali prihvatljivim tijekom provedbe projekta, moraju ispunjavati uvjete za troškove u skladu s Pravilnikom o prihvatljivosti izdataka (NN 5/14).</a:t>
            </a:r>
            <a:endParaRPr lang="hr-HR" sz="3800" b="1" i="1" u="sng" spc="-150" dirty="0"/>
          </a:p>
          <a:p>
            <a:pPr marL="461906" indent="0" algn="just">
              <a:buNone/>
            </a:pPr>
            <a:endParaRPr lang="hr-HR" sz="2800" spc="-15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0"/>
            <a:ext cx="9144000" cy="7647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800" spc="-200" dirty="0"/>
              <a:t>PRIHVATLJIVOST PROJEKTNOG PRIJEDLOGA </a:t>
            </a:r>
            <a:r>
              <a:rPr lang="hr-HR" sz="2400" spc="-150" dirty="0"/>
              <a:t>9/10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7670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08" y="836713"/>
            <a:ext cx="8856984" cy="4525963"/>
          </a:xfrm>
        </p:spPr>
        <p:txBody>
          <a:bodyPr/>
          <a:lstStyle/>
          <a:p>
            <a:pPr marL="0" lvl="1" indent="0">
              <a:buNone/>
            </a:pPr>
            <a:r>
              <a:rPr lang="hr-HR" sz="3200" u="sng" dirty="0"/>
              <a:t>Neprihvatljivi troškovi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800" spc="-200" dirty="0"/>
              <a:t>PRIHVATLJIVOST PROJEKTNOG PRIJEDLOGA </a:t>
            </a:r>
            <a:r>
              <a:rPr lang="hr-HR" sz="2400" spc="-150" dirty="0"/>
              <a:t>10/</a:t>
            </a:r>
            <a:r>
              <a:rPr lang="hr-HR" sz="2400" spc="-150" dirty="0" err="1"/>
              <a:t>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5825564"/>
              </p:ext>
            </p:extLst>
          </p:nvPr>
        </p:nvGraphicFramePr>
        <p:xfrm>
          <a:off x="107504" y="1484784"/>
          <a:ext cx="8928992" cy="5133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5133308">
                <a:tc>
                  <a:txBody>
                    <a:bodyPr/>
                    <a:lstStyle/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troškovi povezani sa kupnjom neizgrađenog </a:t>
                      </a:r>
                      <a:r>
                        <a:rPr lang="hr-HR" sz="1700" b="0" kern="1200" spc="-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zemljišta </a:t>
                      </a:r>
                      <a:endParaRPr lang="hr-HR" sz="1700" b="0" kern="1200" spc="-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5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ulaganja u kapital ili kreditna ulaganja, jamstveni fondovi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PDV koji je povrativ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kamate na dug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nefinancijski doprinosi (robe ili usluge) od trećih strana koji ne obuhvaćaju izdatke za korisnika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kupnja korištene opreme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kupnja namještaja, uredske opreme, IT, opreme, vozila, infrastrukture, zgrada/objekata uključujući zemljišta na kojem su izgrađene, plaće za zaposlenike, doprinosi za dobrovoljna zdravstvena ili mirovinska osiguranja, troškovi otpremnina te neoporezivih bonusa zaposlenicima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kazne, financijske globe i troškovi sudskog </a:t>
                      </a:r>
                      <a:r>
                        <a:rPr lang="hr-HR" sz="1700" b="0" kern="1200" spc="-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spora</a:t>
                      </a:r>
                    </a:p>
                    <a:p>
                      <a:pPr marL="177800" marR="0" lvl="0" indent="-1778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lang="hr-HR" sz="1700" b="0" kern="1200" spc="-1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izdaci temeljeni na fiksnim troškovima izračunat primjenom standardne veličine jediničnih cijena ili paušalnih iznosa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endParaRPr lang="hr-HR" sz="1700" b="0" kern="1200" spc="-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lang="hr-HR" sz="1700" b="0" kern="1200" spc="-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operativni troškovi </a:t>
                      </a:r>
                      <a:r>
                        <a:rPr lang="hr-HR" sz="1700" b="0" kern="1200" spc="-1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(uključujući troškove upravljanja projektom)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gubici </a:t>
                      </a: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zbog fluktuacija valutnih tečaja i provizija na valutni tečaj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3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bankovni troškovi za otvaranje i vođenje računa, naknade za financijske transfere i drugi troškovi u potpunosti financijske prirode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neizravni troškovi 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radni sati volontera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3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izdaci povezani s uslugom revizije projekta, koju nabavlja korisnik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3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izdaci jamstava koja izdaje banke ili druga financijska institucija </a:t>
                      </a:r>
                    </a:p>
                    <a:p>
                      <a:pPr marL="177800" lvl="0" indent="-1778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  <a:tabLst/>
                      </a:pPr>
                      <a:r>
                        <a:rPr lang="hr-HR" sz="1700" b="0" kern="1200" spc="-14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sve kategorije troškova nastale izvan razdoblja prihvatljivosti troškova/izdataka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50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24745"/>
            <a:ext cx="8784976" cy="55446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3500" u="sng" dirty="0"/>
              <a:t>Sadržaj prijave projekta:</a:t>
            </a:r>
          </a:p>
          <a:p>
            <a:pPr marL="0" indent="0">
              <a:buNone/>
            </a:pPr>
            <a:endParaRPr lang="hr-HR" sz="500" u="sng" dirty="0"/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prijavni obrazac A dio </a:t>
            </a:r>
            <a:r>
              <a:rPr lang="hr-HR" sz="2800" spc="-150" dirty="0"/>
              <a:t>(</a:t>
            </a:r>
            <a:r>
              <a:rPr lang="hr-HR" sz="2800" u="sng" spc="-150" dirty="0">
                <a:hlinkClick r:id="rId2"/>
              </a:rPr>
              <a:t>https://scf-wf.mrrfeu.hr/ap</a:t>
            </a:r>
            <a:r>
              <a:rPr lang="hr-HR" sz="2800" u="sng" spc="-150" dirty="0"/>
              <a:t>; DVD/CD</a:t>
            </a:r>
            <a:r>
              <a:rPr lang="hr-HR" sz="2800" spc="-150" dirty="0"/>
              <a:t>)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prijavni obrazac B dio sa svim traženim prilozima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izračun financijskog jaza prema financijskom modelu proračuna doprinosa bespovratnih EU sredstava (CBA)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spc="-150" dirty="0"/>
              <a:t>potpisana Izjavu prijavitelja i ukoliko je primjenjivo Izjava partnera 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pismo namjere Općinskog/gradskog vijeća za podnošenje prijedloga projekta (Sporazum o partnerstvu)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upitnik o uključivanju horizontalnih prioriteta u projektu</a:t>
            </a:r>
          </a:p>
          <a:p>
            <a:pPr marL="626985" algn="just">
              <a:buFont typeface="Calibri" panose="020F0502020204030204" pitchFamily="34" charset="0"/>
              <a:buChar char="–"/>
            </a:pPr>
            <a:r>
              <a:rPr lang="hr-HR" sz="2800" dirty="0"/>
              <a:t>izjava o nepostojanju dvostrukog sufinanciranja </a:t>
            </a:r>
            <a:endParaRPr lang="hr-HR" sz="2800" spc="-150" dirty="0"/>
          </a:p>
          <a:p>
            <a:pPr marL="626985">
              <a:buNone/>
            </a:pPr>
            <a:endParaRPr lang="en-US" sz="3000" u="sng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hr-HR" sz="3800" spc="-150" dirty="0"/>
              <a:t>ODABIR</a:t>
            </a:r>
            <a:r>
              <a:rPr lang="hr-HR" sz="3600" spc="-150" dirty="0"/>
              <a:t> I PROCJENA PRIJAVE PROJEKTA </a:t>
            </a:r>
            <a:r>
              <a:rPr lang="hr-HR" sz="2400" spc="-150" dirty="0"/>
              <a:t>1/3</a:t>
            </a:r>
            <a:endParaRPr lang="en-US" sz="2400" spc="-150" dirty="0"/>
          </a:p>
        </p:txBody>
      </p:sp>
    </p:spTree>
    <p:extLst>
      <p:ext uri="{BB962C8B-B14F-4D97-AF65-F5344CB8AC3E}">
        <p14:creationId xmlns:p14="http://schemas.microsoft.com/office/powerpoint/2010/main" xmlns="" val="6653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73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u="sng" dirty="0" smtClean="0"/>
              <a:t>Dostava prijave projekta</a:t>
            </a:r>
          </a:p>
          <a:p>
            <a:pPr marL="0" indent="0" algn="ctr">
              <a:buNone/>
            </a:pPr>
            <a:r>
              <a:rPr lang="hr-HR" sz="3100" b="1" dirty="0"/>
              <a:t>29. svibnja 2015. godine do 15:00h </a:t>
            </a:r>
          </a:p>
          <a:p>
            <a:pPr marL="0" indent="0" algn="ctr">
              <a:buNone/>
            </a:pPr>
            <a:endParaRPr lang="hr-HR" sz="5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3000" dirty="0"/>
              <a:t>izvornik + 3 kopije-papirnati oblik, te u elektroničkom obliku – CD (identično)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000" dirty="0"/>
              <a:t>jasno označeno - "izvornik" i "kopija"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000" dirty="0"/>
              <a:t>zatvorena omotnica uz naznaku:</a:t>
            </a:r>
          </a:p>
          <a:p>
            <a:pPr marL="719049" indent="0" algn="just" defTabSz="719049">
              <a:buNone/>
            </a:pPr>
            <a:r>
              <a:rPr lang="hr-HR" sz="2800" dirty="0"/>
              <a:t>– naziv i adresa prijavitelja</a:t>
            </a:r>
          </a:p>
          <a:p>
            <a:pPr marL="719049" indent="0" algn="just" defTabSz="719049">
              <a:buNone/>
            </a:pPr>
            <a:r>
              <a:rPr lang="hr-HR" sz="2800" dirty="0"/>
              <a:t>– </a:t>
            </a:r>
            <a:r>
              <a:rPr lang="hr-HR" sz="2800" spc="-150" dirty="0"/>
              <a:t>referentni broj i naziv poziva za dostavu projektnog prijedloga</a:t>
            </a:r>
          </a:p>
          <a:p>
            <a:pPr marL="719049" indent="0" algn="just" defTabSz="719049">
              <a:buNone/>
            </a:pPr>
            <a:r>
              <a:rPr lang="hr-HR" sz="2800" dirty="0"/>
              <a:t>–»Molimo ne otvarati«</a:t>
            </a:r>
          </a:p>
          <a:p>
            <a:pPr marL="719049" indent="0" algn="just" defTabSz="719049">
              <a:buNone/>
            </a:pPr>
            <a:endParaRPr lang="hr-HR" sz="500" dirty="0"/>
          </a:p>
          <a:p>
            <a:pPr marL="719049" indent="0" algn="just" defTabSz="719049">
              <a:buNone/>
            </a:pPr>
            <a:endParaRPr lang="hr-HR" sz="500" dirty="0"/>
          </a:p>
          <a:p>
            <a:pPr marL="0" indent="0" algn="ctr">
              <a:buNone/>
            </a:pPr>
            <a:r>
              <a:rPr lang="hr-HR" sz="2800" b="1" spc="-150" dirty="0"/>
              <a:t>Hrvatske vode, Sektor za projekte sufinancirane sredstvima EU</a:t>
            </a:r>
            <a:r>
              <a:rPr lang="hr-HR" sz="2800" b="1" dirty="0"/>
              <a:t> </a:t>
            </a:r>
          </a:p>
          <a:p>
            <a:pPr marL="0" indent="0" algn="ctr">
              <a:buNone/>
            </a:pPr>
            <a:r>
              <a:rPr lang="hr-HR" sz="2800" b="1" dirty="0"/>
              <a:t>Ulica grada Vukovara 220, 10 000 Zagreb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hr-HR" sz="3800" spc="-150" dirty="0"/>
              <a:t>ODABIR</a:t>
            </a:r>
            <a:r>
              <a:rPr lang="hr-HR" sz="3600" spc="-150" dirty="0"/>
              <a:t> I PROCJENA PRIJAVE PROJEKTA </a:t>
            </a:r>
            <a:r>
              <a:rPr lang="hr-HR" sz="2400" spc="-150" dirty="0"/>
              <a:t>2/3</a:t>
            </a:r>
            <a:endParaRPr lang="en-US" sz="2400" spc="-150" dirty="0"/>
          </a:p>
        </p:txBody>
      </p:sp>
    </p:spTree>
    <p:extLst>
      <p:ext uri="{BB962C8B-B14F-4D97-AF65-F5344CB8AC3E}">
        <p14:creationId xmlns:p14="http://schemas.microsoft.com/office/powerpoint/2010/main" xmlns="" val="22819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5516" y="980728"/>
            <a:ext cx="8784976" cy="5805264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Registracija i administrativna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provjera prijave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projekta</a:t>
            </a:r>
          </a:p>
          <a:p>
            <a:pPr marL="342857" lvl="1" indent="-342857">
              <a:buFontTx/>
              <a:buChar char="-"/>
            </a:pPr>
            <a:r>
              <a:rPr lang="hr-HR" sz="2400" dirty="0"/>
              <a:t>sukladno administrativnim kriterijima          PT2</a:t>
            </a:r>
          </a:p>
          <a:p>
            <a:pPr marL="0" lvl="1" indent="0">
              <a:buNone/>
            </a:pPr>
            <a:r>
              <a:rPr lang="hr-HR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Procjena usklađenosti prijave projekta sa Kriterijima odabira </a:t>
            </a:r>
          </a:p>
          <a:p>
            <a:pPr marL="342857" lvl="1" indent="-143982">
              <a:buFontTx/>
              <a:buChar char="-"/>
            </a:pPr>
            <a:r>
              <a:rPr lang="hr-HR" sz="2400" dirty="0"/>
              <a:t>sukladno Kriterijima za odabir          PT1 (OOP)</a:t>
            </a:r>
          </a:p>
          <a:p>
            <a:pPr marL="342857" lvl="1" indent="-143982" algn="just">
              <a:buFontTx/>
              <a:buChar char="-"/>
            </a:pPr>
            <a:r>
              <a:rPr lang="hr-HR" sz="2400" spc="-150" dirty="0"/>
              <a:t>Izvješće o sukladnosti sa kriterijima odabira</a:t>
            </a:r>
          </a:p>
          <a:p>
            <a:pPr marL="0" lvl="1" indent="0">
              <a:buNone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Provjera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prihvatljivosti prijave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projekta</a:t>
            </a:r>
          </a:p>
          <a:p>
            <a:pPr marL="342857" lvl="1" indent="-342857">
              <a:buFontTx/>
              <a:buChar char="-"/>
            </a:pPr>
            <a:r>
              <a:rPr lang="hr-HR" sz="2400" dirty="0">
                <a:solidFill>
                  <a:prstClr val="black"/>
                </a:solidFill>
              </a:rPr>
              <a:t>sukladno Kriterijima prihvatljivosti         PT2 </a:t>
            </a:r>
          </a:p>
          <a:p>
            <a:pPr marL="342857" lvl="1" indent="-342857">
              <a:buFontTx/>
              <a:buChar char="-"/>
            </a:pPr>
            <a:r>
              <a:rPr lang="hr-HR" sz="2400" dirty="0">
                <a:solidFill>
                  <a:prstClr val="black"/>
                </a:solidFill>
              </a:rPr>
              <a:t>izviješće o prihvatljivosti</a:t>
            </a:r>
          </a:p>
          <a:p>
            <a:pPr marL="0" lvl="1" indent="0">
              <a:buNone/>
            </a:pPr>
            <a:r>
              <a:rPr lang="hr-HR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Donošenje Odluke o financiranju projekta        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PT1 </a:t>
            </a:r>
            <a:r>
              <a:rPr lang="hr-HR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(ministar)</a:t>
            </a:r>
          </a:p>
          <a:p>
            <a:pPr marL="0" lvl="1" indent="0">
              <a:buNone/>
            </a:pPr>
            <a:endParaRPr lang="hr-HR" sz="5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r>
              <a:rPr lang="hr-HR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Priprema i potpisivanje Ugovora o dodjeli bespovratnih sredstava</a:t>
            </a:r>
          </a:p>
          <a:p>
            <a:pPr marL="342857" lvl="1" indent="-342857">
              <a:buFontTx/>
              <a:buChar char="-"/>
            </a:pPr>
            <a:r>
              <a:rPr lang="hr-HR" sz="2400" dirty="0">
                <a:solidFill>
                  <a:prstClr val="black"/>
                </a:solidFill>
              </a:rPr>
              <a:t>PT1, PT2 i uspješni Prijavitelj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hr-HR" sz="3800" spc="-150" dirty="0"/>
              <a:t>ODABIR</a:t>
            </a:r>
            <a:r>
              <a:rPr lang="hr-HR" sz="3600" spc="-150" dirty="0"/>
              <a:t> I PROCJENA PRIJAVE PROJEKTA </a:t>
            </a:r>
            <a:r>
              <a:rPr lang="hr-HR" sz="2400" spc="-150" dirty="0"/>
              <a:t>3/</a:t>
            </a:r>
            <a:r>
              <a:rPr lang="hr-HR" sz="2400" spc="-150" dirty="0" err="1"/>
              <a:t>3</a:t>
            </a:r>
            <a:endParaRPr lang="en-US" sz="2400" spc="-150" dirty="0"/>
          </a:p>
        </p:txBody>
      </p:sp>
      <p:cxnSp>
        <p:nvCxnSpPr>
          <p:cNvPr id="11" name="Ravni poveznik sa strelicom 10"/>
          <p:cNvCxnSpPr/>
          <p:nvPr/>
        </p:nvCxnSpPr>
        <p:spPr>
          <a:xfrm>
            <a:off x="5358666" y="1700808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Zakrivljeni poveznik 13"/>
          <p:cNvCxnSpPr/>
          <p:nvPr/>
        </p:nvCxnSpPr>
        <p:spPr>
          <a:xfrm>
            <a:off x="6516216" y="1700809"/>
            <a:ext cx="1368152" cy="523543"/>
          </a:xfrm>
          <a:prstGeom prst="curvedConnector3">
            <a:avLst>
              <a:gd name="adj1" fmla="val 159012"/>
            </a:avLst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sa strelicom 17"/>
          <p:cNvCxnSpPr/>
          <p:nvPr/>
        </p:nvCxnSpPr>
        <p:spPr>
          <a:xfrm>
            <a:off x="4427491" y="2708920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Luk 49"/>
          <p:cNvSpPr/>
          <p:nvPr/>
        </p:nvSpPr>
        <p:spPr>
          <a:xfrm>
            <a:off x="4853136" y="3068961"/>
            <a:ext cx="2232248" cy="576064"/>
          </a:xfrm>
          <a:prstGeom prst="arc">
            <a:avLst>
              <a:gd name="adj1" fmla="val 14544628"/>
              <a:gd name="adj2" fmla="val 3416609"/>
            </a:avLst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5" rIns="91428" bIns="45715" rtlCol="0" anchor="ctr"/>
          <a:lstStyle/>
          <a:p>
            <a:pPr algn="ctr"/>
            <a:endParaRPr lang="en-US"/>
          </a:p>
        </p:txBody>
      </p:sp>
      <p:cxnSp>
        <p:nvCxnSpPr>
          <p:cNvPr id="51" name="Ravni poveznik sa strelicom 50"/>
          <p:cNvCxnSpPr/>
          <p:nvPr/>
        </p:nvCxnSpPr>
        <p:spPr>
          <a:xfrm>
            <a:off x="4911821" y="4077072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vni poveznik sa strelicom 52"/>
          <p:cNvCxnSpPr/>
          <p:nvPr/>
        </p:nvCxnSpPr>
        <p:spPr>
          <a:xfrm>
            <a:off x="5862722" y="5013176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rostoručno 59"/>
          <p:cNvSpPr/>
          <p:nvPr/>
        </p:nvSpPr>
        <p:spPr>
          <a:xfrm>
            <a:off x="3750676" y="4439995"/>
            <a:ext cx="5232204" cy="483798"/>
          </a:xfrm>
          <a:custGeom>
            <a:avLst/>
            <a:gdLst>
              <a:gd name="connsiteX0" fmla="*/ 0 w 5232204"/>
              <a:gd name="connsiteY0" fmla="*/ 48792 h 483798"/>
              <a:gd name="connsiteX1" fmla="*/ 4953740 w 5232204"/>
              <a:gd name="connsiteY1" fmla="*/ 39914 h 483798"/>
              <a:gd name="connsiteX2" fmla="*/ 4643021 w 5232204"/>
              <a:gd name="connsiteY2" fmla="*/ 483798 h 483798"/>
              <a:gd name="connsiteX3" fmla="*/ 4643021 w 5232204"/>
              <a:gd name="connsiteY3" fmla="*/ 483798 h 4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32204" h="483798">
                <a:moveTo>
                  <a:pt x="0" y="48792"/>
                </a:moveTo>
                <a:cubicBezTo>
                  <a:pt x="2089951" y="8102"/>
                  <a:pt x="4179903" y="-32587"/>
                  <a:pt x="4953740" y="39914"/>
                </a:cubicBezTo>
                <a:cubicBezTo>
                  <a:pt x="5727577" y="112415"/>
                  <a:pt x="4643021" y="483798"/>
                  <a:pt x="4643021" y="483798"/>
                </a:cubicBezTo>
                <a:lnTo>
                  <a:pt x="4643021" y="483798"/>
                </a:lnTo>
              </a:path>
            </a:pathLst>
          </a:custGeom>
          <a:noFill/>
          <a:ln w="19050"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US"/>
          </a:p>
        </p:txBody>
      </p:sp>
      <p:sp>
        <p:nvSpPr>
          <p:cNvPr id="61" name="Prostoručno 60"/>
          <p:cNvSpPr/>
          <p:nvPr/>
        </p:nvSpPr>
        <p:spPr>
          <a:xfrm>
            <a:off x="8281793" y="5157193"/>
            <a:ext cx="659300" cy="479394"/>
          </a:xfrm>
          <a:custGeom>
            <a:avLst/>
            <a:gdLst>
              <a:gd name="connsiteX0" fmla="*/ 177553 w 659300"/>
              <a:gd name="connsiteY0" fmla="*/ 0 h 479394"/>
              <a:gd name="connsiteX1" fmla="*/ 656947 w 659300"/>
              <a:gd name="connsiteY1" fmla="*/ 79899 h 479394"/>
              <a:gd name="connsiteX2" fmla="*/ 0 w 659300"/>
              <a:gd name="connsiteY2" fmla="*/ 479394 h 47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9300" h="479394">
                <a:moveTo>
                  <a:pt x="177553" y="0"/>
                </a:moveTo>
                <a:cubicBezTo>
                  <a:pt x="432046" y="0"/>
                  <a:pt x="686539" y="0"/>
                  <a:pt x="656947" y="79899"/>
                </a:cubicBezTo>
                <a:cubicBezTo>
                  <a:pt x="627355" y="159798"/>
                  <a:pt x="313677" y="319596"/>
                  <a:pt x="0" y="479394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57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hr-HR" spc="-150" dirty="0" smtClean="0"/>
              <a:t>DNEVNI RED</a:t>
            </a:r>
            <a:endParaRPr lang="en-US" spc="-150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107504" y="1268760"/>
            <a:ext cx="8784976" cy="5256584"/>
          </a:xfrm>
          <a:prstGeom prst="rect">
            <a:avLst/>
          </a:prstGeom>
        </p:spPr>
        <p:txBody>
          <a:bodyPr vert="horz" lIns="91428" tIns="45715" rIns="91428" bIns="45715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spcBef>
                <a:spcPts val="0"/>
              </a:spcBef>
              <a:buSzPts val="2400"/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0000"/>
                </a:solidFill>
              </a:rPr>
              <a:t>Osnovne informacije o Ograničenom pozivu na dostavu prijedloga projekata br. EN.2.1.16. </a:t>
            </a:r>
            <a:endParaRPr lang="hr-HR" dirty="0">
              <a:latin typeface="Arial"/>
            </a:endParaRP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0000"/>
                </a:solidFill>
              </a:rPr>
              <a:t>Upute za prijavitelje</a:t>
            </a:r>
            <a:endParaRPr lang="hr-HR" sz="2400" dirty="0">
              <a:latin typeface="Arial"/>
            </a:endParaRP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00430" algn="l"/>
              </a:tabLst>
            </a:pPr>
            <a:r>
              <a:rPr lang="hr-HR" dirty="0">
                <a:solidFill>
                  <a:srgbClr val="000000"/>
                </a:solidFill>
              </a:rPr>
              <a:t>Uvjeti prihvatljivosti</a:t>
            </a:r>
            <a:endParaRPr lang="hr-HR" sz="2400" dirty="0">
              <a:latin typeface="Arial"/>
            </a:endParaRP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Postupak </a:t>
            </a:r>
            <a:r>
              <a:rPr lang="hr-HR" dirty="0">
                <a:solidFill>
                  <a:srgbClr val="000000"/>
                </a:solidFill>
              </a:rPr>
              <a:t>procjene projektnih prijava</a:t>
            </a:r>
            <a:endParaRPr lang="hr-HR" sz="2400" dirty="0">
              <a:latin typeface="Arial"/>
            </a:endParaRP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Ugovori </a:t>
            </a:r>
            <a:r>
              <a:rPr lang="hr-HR" dirty="0">
                <a:solidFill>
                  <a:srgbClr val="000000"/>
                </a:solidFill>
              </a:rPr>
              <a:t>o dodjeli bespovratnih </a:t>
            </a:r>
            <a:r>
              <a:rPr lang="hr-HR" dirty="0" smtClean="0">
                <a:solidFill>
                  <a:srgbClr val="000000"/>
                </a:solidFill>
              </a:rPr>
              <a:t>sredstava i ugovor o sufinanciranju</a:t>
            </a: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hr-HR" dirty="0">
                <a:solidFill>
                  <a:srgbClr val="000000"/>
                </a:solidFill>
              </a:rPr>
              <a:t>Financijski proračun doprinosa bespovratnih EU sredstava </a:t>
            </a:r>
          </a:p>
          <a:p>
            <a:pPr fontAlgn="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hr-HR" dirty="0" smtClean="0">
                <a:solidFill>
                  <a:srgbClr val="000000"/>
                </a:solidFill>
              </a:rPr>
              <a:t>Pitanja </a:t>
            </a:r>
            <a:r>
              <a:rPr lang="hr-HR" dirty="0">
                <a:solidFill>
                  <a:srgbClr val="000000"/>
                </a:solidFill>
              </a:rPr>
              <a:t>i odgovori</a:t>
            </a:r>
            <a:endParaRPr lang="hr-HR" sz="2400" dirty="0"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hr-HR" spc="-150" dirty="0"/>
          </a:p>
          <a:p>
            <a:pPr marL="0" indent="0">
              <a:buNone/>
            </a:pPr>
            <a:endParaRPr lang="en-US" spc="-150" dirty="0"/>
          </a:p>
        </p:txBody>
      </p:sp>
    </p:spTree>
    <p:extLst>
      <p:ext uri="{BB962C8B-B14F-4D97-AF65-F5344CB8AC3E}">
        <p14:creationId xmlns:p14="http://schemas.microsoft.com/office/powerpoint/2010/main" xmlns="" val="7057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/>
              <a:t>PRIPREMA I POTPISIVANJE UGOVORA O DODJELI BESPOVRATNIH SREDSTAVA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ea typeface="Calibri"/>
                <a:cs typeface="Times New Roman"/>
              </a:rPr>
              <a:t>U roku od 30 dana od dana stupanja na snagu Odluke o financiranju, Hrvatske vode, kao Posredničko tijelo razine 2 pripremiti će nacrt Ugovora o dodjeli bespovratnih sredstava u obliku priloženom ovim uputama (Prilog D) u suradnji sa Ministarstvom poljoprivrede i uspješnim prijaviteljem (nadalje Korisnikom).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ea typeface="Calibri"/>
                <a:cs typeface="Times New Roman"/>
              </a:rPr>
              <a:t>Ugovor o dodjeli bespovratnih sredstava definirat će prava i obveze Korisnika u vezi provedbe projekta. Projektni partneri nisu dužni potpisati Ugovor o dodjeli bespovratnih sredstava; partner bi trebao potpisati ugovor o partnerstvu s Korisnikom, obvezujući se na zadaće i obveze vezane uz provedbu zadaća projekta.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>
                <a:ea typeface="Calibri"/>
                <a:cs typeface="Times New Roman"/>
              </a:rPr>
              <a:t>Ugovor o dodjeli bespovratnih sredstava potpisat će službeno ovlaštene osobe PT1, PT2 i Korisnika te stupa na snagu potpisom posljednje ugovorne strane. </a:t>
            </a:r>
          </a:p>
        </p:txBody>
      </p:sp>
    </p:spTree>
    <p:extLst>
      <p:ext uri="{BB962C8B-B14F-4D97-AF65-F5344CB8AC3E}">
        <p14:creationId xmlns:p14="http://schemas.microsoft.com/office/powerpoint/2010/main" xmlns="" val="22737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/>
              <a:t>PRIPREMA I POTPISIVANJE UGOVORA O DODJELI BESPOVRATNIH SREDSTAVA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>Ugovor o dodjeli bespovratnih sredstava sastoji se od:</a:t>
            </a:r>
            <a:r>
              <a:rPr lang="hr-HR" sz="1800" b="1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1800" b="1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1800" b="1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1800" b="1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18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  <a:t>Općih i Posebnih uvjeta</a:t>
            </a: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>  (Prilog D Uputa za prijavitelje</a:t>
            </a:r>
            <a:r>
              <a:rPr lang="hr-HR" sz="1800" dirty="0">
                <a:solidFill>
                  <a:prstClr val="black"/>
                </a:solidFill>
                <a:ea typeface="Calibri"/>
                <a:cs typeface="Times New Roman"/>
              </a:rPr>
              <a:t>) i privitaka ugovoru (opisa projekta i proračuna temeljeni na prijavnom obrascu).</a:t>
            </a:r>
            <a:br>
              <a:rPr lang="hr-HR" sz="18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hr-HR" sz="18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hr-HR" sz="18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hr-HR" sz="1800" dirty="0">
                <a:solidFill>
                  <a:prstClr val="black"/>
                </a:solidFill>
                <a:ea typeface="Calibri"/>
                <a:cs typeface="Times New Roman"/>
              </a:rPr>
              <a:t>Opći uvjeti su isti za sve ugovore, dok su posebni uvjeti prilagođeni određenom korisniku i projektnom prijedlogu u skladu sa ZNP-ima.</a:t>
            </a:r>
            <a:r>
              <a:rPr lang="hr-HR" sz="1800" u="sng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1800" u="sng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endParaRPr lang="hr-HR" sz="1800" u="sng" dirty="0" smtClean="0">
              <a:solidFill>
                <a:prstClr val="black"/>
              </a:solidFill>
              <a:ea typeface="ＭＳ Ｐゴシック" charset="-128"/>
              <a:cs typeface="+mj-cs"/>
            </a:endParaRPr>
          </a:p>
          <a:p>
            <a:pPr marL="0" indent="0">
              <a:buNone/>
            </a:pPr>
            <a:r>
              <a:rPr lang="hr-HR" sz="1800" b="1" u="sng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Opći uvjeti  (opće i administrativne obveze):</a:t>
            </a:r>
            <a:br>
              <a:rPr lang="hr-HR" sz="1800" b="1" u="sng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1800" b="1" dirty="0">
                <a:solidFill>
                  <a:srgbClr val="FF0000"/>
                </a:solidFill>
                <a:ea typeface="ＭＳ Ｐゴシック" charset="-128"/>
                <a:cs typeface="+mj-cs"/>
              </a:rPr>
              <a:t>Čl. 15 – Plaćanja i račun, Plan zahtjeva za nadoknadom sredstava </a:t>
            </a:r>
            <a:r>
              <a:rPr lang="hr-HR" sz="1800" b="1" u="sng" dirty="0">
                <a:solidFill>
                  <a:srgbClr val="FF0000"/>
                </a:solidFill>
                <a:ea typeface="ＭＳ Ｐゴシック" charset="-128"/>
                <a:cs typeface="+mj-cs"/>
              </a:rPr>
              <a:t/>
            </a:r>
            <a:br>
              <a:rPr lang="hr-HR" sz="1800" b="1" u="sng" dirty="0">
                <a:solidFill>
                  <a:srgbClr val="FF0000"/>
                </a:solidFill>
                <a:ea typeface="ＭＳ Ｐゴシック" charset="-128"/>
                <a:cs typeface="+mj-cs"/>
              </a:rPr>
            </a:br>
            <a:r>
              <a:rPr lang="hr-HR" sz="1800" b="1" dirty="0">
                <a:solidFill>
                  <a:srgbClr val="FF0000"/>
                </a:solidFill>
                <a:ea typeface="ＭＳ Ｐゴシック" charset="-128"/>
                <a:cs typeface="+mj-cs"/>
              </a:rPr>
              <a:t>	</a:t>
            </a: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>Definirana  procedura plaćanja na kojoj se bazira </a:t>
            </a:r>
            <a:r>
              <a:rPr lang="hr-HR" sz="1800" b="1" dirty="0">
                <a:solidFill>
                  <a:prstClr val="black"/>
                </a:solidFill>
                <a:ea typeface="ＭＳ Ｐゴシック" charset="-128"/>
                <a:cs typeface="+mj-cs"/>
              </a:rPr>
              <a:t> članak 8. Posebnih uvjeta</a:t>
            </a:r>
            <a: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  <a:t/>
            </a:r>
            <a:b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</a:br>
            <a: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  <a:t>	</a:t>
            </a: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>Korisnik mora imati  zaseban knjigovodstveni račun samo za projektna 	sredstva.</a:t>
            </a:r>
            <a:b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1800" b="1" dirty="0">
                <a:solidFill>
                  <a:srgbClr val="FF0000"/>
                </a:solidFill>
                <a:ea typeface="ＭＳ Ｐゴシック" charset="-128"/>
                <a:cs typeface="+mj-cs"/>
              </a:rPr>
              <a:t>Čl. 16 – Računi te tehničke i financijske provjere</a:t>
            </a:r>
            <a: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  <a:t/>
            </a:r>
            <a:b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</a:br>
            <a:r>
              <a:rPr lang="hr-HR" sz="1800" dirty="0">
                <a:solidFill>
                  <a:srgbClr val="FF0000"/>
                </a:solidFill>
                <a:ea typeface="ＭＳ Ｐゴシック" charset="-128"/>
                <a:cs typeface="+mj-cs"/>
              </a:rPr>
              <a:t>	</a:t>
            </a:r>
            <a:r>
              <a:rPr lang="hr-HR" sz="1800" dirty="0">
                <a:solidFill>
                  <a:prstClr val="black"/>
                </a:solidFill>
                <a:ea typeface="ＭＳ Ｐゴシック" charset="-128"/>
                <a:cs typeface="+mj-cs"/>
              </a:rPr>
              <a:t>Voditi točne i ažurne knjige vezane za provedbu Projekta pomoću sustava 	dvojnog knjigovodstva kao i osigurati pohranu svih projektnih dokumenata 	najmanje tri godine nakon zatvaranja programa.</a:t>
            </a:r>
            <a:endParaRPr lang="hr-HR" sz="1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1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/>
              <a:t>PRIPREMA I POTPISIVANJE UGOVORA O DODJELI BESPOVRATNIH SREDSTAVA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  <a:t>Posebni uvjeti :</a:t>
            </a:r>
            <a:br>
              <a:rPr lang="hr-HR" sz="20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20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20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2000" b="1" dirty="0">
                <a:solidFill>
                  <a:srgbClr val="FF0000"/>
                </a:solidFill>
                <a:ea typeface="ＭＳ Ｐゴシック" charset="-128"/>
                <a:cs typeface="+mj-cs"/>
              </a:rPr>
              <a:t>Čl. 6 – Oglašavanje i mjere </a:t>
            </a:r>
            <a:r>
              <a:rPr lang="hr-HR" sz="2000" b="1" dirty="0" smtClean="0">
                <a:solidFill>
                  <a:srgbClr val="FF0000"/>
                </a:solidFill>
                <a:ea typeface="ＭＳ Ｐゴシック" charset="-128"/>
                <a:cs typeface="+mj-cs"/>
              </a:rPr>
              <a:t>vidljivosti</a:t>
            </a:r>
            <a:endParaRPr lang="hr-HR" sz="2000" b="1" u="sng" dirty="0" smtClean="0">
              <a:solidFill>
                <a:prstClr val="black"/>
              </a:solidFill>
              <a:ea typeface="ＭＳ Ｐゴシック" charset="-128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Točka 6.1 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Korisnik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se obvezuje provoditi i/ili sudjelovati u oglašavanju i mjerama vidljivosti povrh onih koje su opisane u Prilogu I, ukoliko PT2 postavi takav zahtjev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.</a:t>
            </a:r>
          </a:p>
          <a:p>
            <a:pPr marL="0" indent="0">
              <a:buNone/>
            </a:pPr>
            <a:r>
              <a:rPr lang="hr-HR" sz="2000" b="1" u="sng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2000" b="1" u="sng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2000" b="1" dirty="0" smtClean="0">
                <a:solidFill>
                  <a:srgbClr val="FF0000"/>
                </a:solidFill>
                <a:ea typeface="ＭＳ Ｐゴシック" charset="-128"/>
                <a:cs typeface="+mj-cs"/>
              </a:rPr>
              <a:t>Čl</a:t>
            </a:r>
            <a:r>
              <a:rPr lang="hr-HR" sz="2000" b="1" dirty="0">
                <a:solidFill>
                  <a:srgbClr val="FF0000"/>
                </a:solidFill>
                <a:ea typeface="ＭＳ Ｐゴシック" charset="-128"/>
                <a:cs typeface="+mj-cs"/>
              </a:rPr>
              <a:t>. 8 - Ostali </a:t>
            </a:r>
            <a:r>
              <a:rPr lang="hr-HR" sz="2000" b="1" dirty="0" smtClean="0">
                <a:solidFill>
                  <a:srgbClr val="FF0000"/>
                </a:solidFill>
                <a:ea typeface="ＭＳ Ｐゴシック" charset="-128"/>
                <a:cs typeface="+mj-cs"/>
              </a:rPr>
              <a:t>uvjeti</a:t>
            </a:r>
            <a:endParaRPr lang="hr-HR" sz="2000" dirty="0" smtClean="0">
              <a:solidFill>
                <a:srgbClr val="FF0000"/>
              </a:solidFill>
              <a:ea typeface="ＭＳ Ｐゴシック" charset="-128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Točka </a:t>
            </a:r>
            <a:r>
              <a:rPr lang="hr-HR" sz="2000" i="1" dirty="0">
                <a:solidFill>
                  <a:prstClr val="black"/>
                </a:solidFill>
                <a:ea typeface="ＭＳ Ｐゴシック" charset="-128"/>
                <a:cs typeface="+mj-cs"/>
              </a:rPr>
              <a:t>8.2.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- Korisnik se obvezuje uzeti u obzir i primijeniti preporuke izdane od strane 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 PT2 tijekom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provedbe kontrole postupka javne nabave. Neprihvaćanje 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 ovih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preporuka može dovesti do uskrate bespovratnih sredstava tijekom 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 provedbe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postupka iz članka 15.15. Općih uvjeta Ugovora (Prilog II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).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endParaRPr lang="hr-HR" sz="2000" dirty="0" smtClean="0">
              <a:solidFill>
                <a:prstClr val="black"/>
              </a:solidFill>
              <a:ea typeface="ＭＳ Ｐゴシック" charset="-128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Točka </a:t>
            </a:r>
            <a:r>
              <a:rPr lang="hr-HR" sz="2000" i="1" dirty="0">
                <a:solidFill>
                  <a:prstClr val="black"/>
                </a:solidFill>
                <a:ea typeface="ＭＳ Ｐゴシック" charset="-128"/>
                <a:cs typeface="+mj-cs"/>
              </a:rPr>
              <a:t>8.4.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>– </a:t>
            </a:r>
            <a:r>
              <a:rPr lang="hr-HR" sz="2000" dirty="0">
                <a:solidFill>
                  <a:prstClr val="black"/>
                </a:solidFill>
                <a:ea typeface="Calibri"/>
                <a:cs typeface="Calibri"/>
              </a:rPr>
              <a:t>Nacionalni dio sufinanciranja projekta urediti će se posebnim Ugovorom 	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  <a:t>o </a:t>
            </a:r>
            <a:r>
              <a:rPr lang="hr-HR" sz="2000" dirty="0">
                <a:solidFill>
                  <a:prstClr val="black"/>
                </a:solidFill>
                <a:ea typeface="Calibri"/>
                <a:cs typeface="Calibri"/>
              </a:rPr>
              <a:t>sufinanciranju između Ministarstva poljoprivrede, Hrvatskih voda, 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  <a:t>Korisnika </a:t>
            </a:r>
            <a:r>
              <a:rPr lang="hr-HR" sz="2000" dirty="0">
                <a:solidFill>
                  <a:prstClr val="black"/>
                </a:solidFill>
                <a:ea typeface="Calibri"/>
                <a:cs typeface="Calibri"/>
              </a:rPr>
              <a:t>i partnera na projektu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  <a:t>.</a:t>
            </a:r>
            <a:endParaRPr lang="hr-HR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8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/>
              <a:t>PRIPREMA I POTPISIVANJE UGOVORA O DODJELI BESPOVRATNIH SREDSTAVA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r-HR" sz="2000" b="1" u="sng" dirty="0">
                <a:solidFill>
                  <a:prstClr val="black"/>
                </a:solidFill>
                <a:ea typeface="ＭＳ Ｐゴシック" charset="-128"/>
                <a:cs typeface="+mj-cs"/>
              </a:rPr>
              <a:t>Posebni uvjeti </a:t>
            </a:r>
            <a:r>
              <a:rPr lang="hr-HR" sz="2000" b="1" u="sng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Točka  8.6.  </a:t>
            </a: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- 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  <a:t>Korisnik će za potrebe projekta otvoriti poseban račun namijenjen isključivo za potrebe projekta, </a:t>
            </a:r>
            <a:r>
              <a:rPr lang="hr-HR" sz="2000" b="1" dirty="0" smtClean="0">
                <a:solidFill>
                  <a:srgbClr val="FF0000"/>
                </a:solidFill>
                <a:ea typeface="Calibri"/>
                <a:cs typeface="Calibri"/>
              </a:rPr>
              <a:t>te o broju IBAN-a  obavijestiti PT2!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  <a:t/>
            </a:r>
            <a:br>
              <a:rPr lang="hr-HR" sz="2000" dirty="0" smtClean="0">
                <a:solidFill>
                  <a:prstClr val="black"/>
                </a:solidFill>
                <a:ea typeface="Calibri"/>
                <a:cs typeface="Calibri"/>
              </a:rPr>
            </a:b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</a:rPr>
              <a:t>IBAN i bankovnu potvrdu o otvaranju računa potrebno je dostaviti zajedno sa  potpisanim Ugovorima o dodjeli bespovratnih sredstava i Ugovora o sufinanciranju i to skenirane dokumente  na mail: </a:t>
            </a:r>
            <a:r>
              <a:rPr lang="hr-HR" sz="2000" i="1" dirty="0" err="1" smtClean="0">
                <a:solidFill>
                  <a:prstClr val="black"/>
                </a:solidFill>
                <a:ea typeface="Calibri"/>
                <a:cs typeface="Calibri"/>
                <a:hlinkClick r:id="rId2"/>
              </a:rPr>
              <a:t>hrvoje.mesec</a:t>
            </a: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  <a:hlinkClick r:id="rId2"/>
              </a:rPr>
              <a:t>@</a:t>
            </a:r>
            <a:r>
              <a:rPr lang="hr-HR" sz="2000" i="1" dirty="0" err="1" smtClean="0">
                <a:solidFill>
                  <a:prstClr val="black"/>
                </a:solidFill>
                <a:ea typeface="Calibri"/>
                <a:cs typeface="Calibri"/>
                <a:hlinkClick r:id="rId2"/>
              </a:rPr>
              <a:t>voda.hr</a:t>
            </a: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</a:rPr>
              <a:t> i </a:t>
            </a:r>
            <a:r>
              <a:rPr lang="hr-HR" sz="2000" i="1" dirty="0" err="1" smtClean="0">
                <a:solidFill>
                  <a:prstClr val="black"/>
                </a:solidFill>
                <a:ea typeface="Calibri"/>
                <a:cs typeface="Calibri"/>
                <a:hlinkClick r:id="rId3"/>
              </a:rPr>
              <a:t>anja.grljak</a:t>
            </a: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  <a:hlinkClick r:id="rId3"/>
              </a:rPr>
              <a:t>@</a:t>
            </a:r>
            <a:r>
              <a:rPr lang="hr-HR" sz="2000" i="1" dirty="0" err="1" smtClean="0">
                <a:solidFill>
                  <a:prstClr val="black"/>
                </a:solidFill>
                <a:ea typeface="Calibri"/>
                <a:cs typeface="Calibri"/>
                <a:hlinkClick r:id="rId3"/>
              </a:rPr>
              <a:t>voda.hr</a:t>
            </a: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</a:rPr>
              <a:t> i u papirnatom obliku na adresu Hrvatskih voda s naznakom za Sektor za projekte sufinancirane sredstvima EU</a:t>
            </a:r>
            <a:r>
              <a:rPr lang="hr-HR" sz="2000" i="1" dirty="0">
                <a:solidFill>
                  <a:prstClr val="black"/>
                </a:solidFill>
                <a:ea typeface="Calibri"/>
                <a:cs typeface="Calibri"/>
              </a:rPr>
              <a:t/>
            </a:r>
            <a:br>
              <a:rPr lang="hr-HR" sz="2000" i="1" dirty="0">
                <a:solidFill>
                  <a:prstClr val="black"/>
                </a:solidFill>
                <a:ea typeface="Calibri"/>
                <a:cs typeface="Calibri"/>
              </a:rPr>
            </a:br>
            <a:endParaRPr lang="hr-HR" sz="2000" i="1" dirty="0" smtClean="0">
              <a:solidFill>
                <a:prstClr val="black"/>
              </a:solidFill>
              <a:ea typeface="Calibri"/>
              <a:cs typeface="Calibri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Calibri"/>
                <a:cs typeface="Calibri"/>
              </a:rPr>
              <a:t>Točka  8.7. </a:t>
            </a:r>
            <a:r>
              <a:rPr lang="hr-HR" sz="2000" dirty="0">
                <a:solidFill>
                  <a:prstClr val="black"/>
                </a:solidFill>
                <a:ea typeface="Calibri"/>
                <a:cs typeface="Calibri"/>
              </a:rPr>
              <a:t>- Plaćanja Korisniku obavljati će se preko PT2; </a:t>
            </a:r>
            <a:br>
              <a:rPr lang="hr-HR" sz="2000" dirty="0">
                <a:solidFill>
                  <a:prstClr val="black"/>
                </a:solidFill>
                <a:ea typeface="Calibri"/>
                <a:cs typeface="Calibri"/>
              </a:rPr>
            </a:br>
            <a:endParaRPr lang="hr-HR" sz="2000" dirty="0" smtClean="0">
              <a:solidFill>
                <a:prstClr val="black"/>
              </a:solidFill>
              <a:ea typeface="Calibri"/>
              <a:cs typeface="Calibri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Točka 8.8.</a:t>
            </a:r>
            <a:r>
              <a:rPr lang="hr-HR" sz="2000" i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hr-HR" sz="2000" dirty="0">
                <a:solidFill>
                  <a:prstClr val="black"/>
                </a:solidFill>
                <a:ea typeface="Calibri"/>
                <a:cs typeface="Times New Roman"/>
              </a:rPr>
              <a:t>- Korisnik je u obvezi raskinuti Početne ugovore o sufinanciranju u roku od 5 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Times New Roman"/>
              </a:rPr>
              <a:t>radnih </a:t>
            </a:r>
            <a:r>
              <a:rPr lang="hr-HR" sz="2000" dirty="0">
                <a:solidFill>
                  <a:prstClr val="black"/>
                </a:solidFill>
                <a:ea typeface="Calibri"/>
                <a:cs typeface="Times New Roman"/>
              </a:rPr>
              <a:t>dana od dana sklapanja ovog Ugovora, te o tome dostaviti dokaz </a:t>
            </a:r>
            <a:r>
              <a:rPr lang="hr-HR" sz="2000" dirty="0" smtClean="0">
                <a:solidFill>
                  <a:prstClr val="black"/>
                </a:solidFill>
                <a:ea typeface="Calibri"/>
                <a:cs typeface="Times New Roman"/>
              </a:rPr>
              <a:t>PT2</a:t>
            </a:r>
            <a:r>
              <a:rPr lang="hr-HR" sz="2000" dirty="0">
                <a:solidFill>
                  <a:prstClr val="black"/>
                </a:solidFill>
                <a:ea typeface="Calibri"/>
                <a:cs typeface="Times New Roman"/>
              </a:rPr>
              <a:t>, kao i presliku raskinutog Početnog ugovora o sufinanciranju. </a:t>
            </a:r>
            <a: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  <a:t/>
            </a:r>
            <a:br>
              <a:rPr lang="hr-HR" sz="2000" dirty="0">
                <a:solidFill>
                  <a:prstClr val="black"/>
                </a:solidFill>
                <a:ea typeface="ＭＳ Ｐゴシック" charset="-128"/>
                <a:cs typeface="+mj-cs"/>
              </a:rPr>
            </a:br>
            <a:r>
              <a:rPr lang="hr-HR" sz="2000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- </a:t>
            </a:r>
            <a:r>
              <a:rPr lang="hr-HR" sz="2000" i="1" dirty="0">
                <a:solidFill>
                  <a:prstClr val="black"/>
                </a:solidFill>
                <a:ea typeface="ＭＳ Ｐゴシック" charset="-128"/>
                <a:cs typeface="+mj-cs"/>
              </a:rPr>
              <a:t>Metode plaćanja navedene u točki 8.8. Posebnih </a:t>
            </a:r>
            <a:r>
              <a:rPr lang="hr-HR" sz="2000" i="1" dirty="0" smtClean="0">
                <a:solidFill>
                  <a:prstClr val="black"/>
                </a:solidFill>
                <a:ea typeface="ＭＳ Ｐゴシック" charset="-128"/>
                <a:cs typeface="+mj-cs"/>
              </a:rPr>
              <a:t>uvjeta</a:t>
            </a:r>
            <a:endParaRPr lang="hr-HR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49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/>
              <a:t>UGOVOR O SUFINANCIRANJU PROJEKTA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>
                <a:ea typeface="Calibri"/>
                <a:cs typeface="Calibri"/>
              </a:rPr>
              <a:t>Definira </a:t>
            </a:r>
            <a:r>
              <a:rPr lang="hr-HR" sz="2400" dirty="0">
                <a:ea typeface="Calibri"/>
                <a:cs typeface="Calibri"/>
              </a:rPr>
              <a:t>n</a:t>
            </a:r>
            <a:r>
              <a:rPr lang="hr-HR" sz="2400" dirty="0" smtClean="0">
                <a:ea typeface="Calibri"/>
                <a:cs typeface="Calibri"/>
              </a:rPr>
              <a:t>acionalni </a:t>
            </a:r>
            <a:r>
              <a:rPr lang="hr-HR" sz="2400" dirty="0">
                <a:ea typeface="Calibri"/>
                <a:cs typeface="Calibri"/>
              </a:rPr>
              <a:t>dio sufinanciranja </a:t>
            </a:r>
            <a:r>
              <a:rPr lang="hr-HR" sz="2400" dirty="0" smtClean="0">
                <a:ea typeface="Calibri"/>
                <a:cs typeface="Calibri"/>
              </a:rPr>
              <a:t>projekta, potpisuju ga Ministarstvo </a:t>
            </a:r>
            <a:r>
              <a:rPr lang="hr-HR" sz="2400" dirty="0">
                <a:ea typeface="Calibri"/>
                <a:cs typeface="Calibri"/>
              </a:rPr>
              <a:t>poljoprivrede, </a:t>
            </a:r>
            <a:r>
              <a:rPr lang="hr-HR" sz="2400" dirty="0" smtClean="0">
                <a:ea typeface="Calibri"/>
                <a:cs typeface="Calibri"/>
              </a:rPr>
              <a:t>Hrvatske vode, Korisnik </a:t>
            </a:r>
            <a:r>
              <a:rPr lang="hr-HR" sz="2400" dirty="0">
                <a:ea typeface="Calibri"/>
                <a:cs typeface="Calibri"/>
              </a:rPr>
              <a:t>i </a:t>
            </a:r>
            <a:r>
              <a:rPr lang="hr-HR" sz="2400" dirty="0" smtClean="0">
                <a:ea typeface="Calibri"/>
                <a:cs typeface="Calibri"/>
              </a:rPr>
              <a:t>partneri </a:t>
            </a:r>
            <a:r>
              <a:rPr lang="hr-HR" sz="2400" dirty="0">
                <a:ea typeface="Calibri"/>
                <a:cs typeface="Calibri"/>
              </a:rPr>
              <a:t>na </a:t>
            </a:r>
            <a:r>
              <a:rPr lang="hr-HR" sz="2400" dirty="0" smtClean="0">
                <a:ea typeface="Calibri"/>
                <a:cs typeface="Calibri"/>
              </a:rPr>
              <a:t>projektu (ukoliko je primjenjivo).</a:t>
            </a:r>
            <a:r>
              <a:rPr lang="hr-HR" sz="2400" dirty="0">
                <a:ea typeface="Calibri"/>
                <a:cs typeface="Calibri"/>
              </a:rPr>
              <a:t/>
            </a:r>
            <a:br>
              <a:rPr lang="hr-HR" sz="2400" dirty="0">
                <a:ea typeface="Calibri"/>
                <a:cs typeface="Calibri"/>
              </a:rPr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dirty="0">
                <a:solidFill>
                  <a:srgbClr val="FF0000"/>
                </a:solidFill>
              </a:rPr>
              <a:t>Čl. 4. </a:t>
            </a:r>
            <a:r>
              <a:rPr lang="hr-HR" sz="2400" b="1" dirty="0"/>
              <a:t>– </a:t>
            </a:r>
            <a:r>
              <a:rPr lang="hr-HR" sz="2400" dirty="0"/>
              <a:t>iznos prihvatljivih troškova veći od iznosa procijenjenih prihvatljivih troškova </a:t>
            </a:r>
            <a:r>
              <a:rPr lang="hr-HR" sz="2400" dirty="0" smtClean="0"/>
              <a:t>financiraju </a:t>
            </a:r>
            <a:r>
              <a:rPr lang="hr-HR" sz="2400" dirty="0"/>
              <a:t>se sredstvima Korisnika i Partnera (ukoliko je primjenjivo). Neprihvatljive troškove snosi Korisnik i Partner (ukoliko je primjenjivo</a:t>
            </a:r>
            <a:r>
              <a:rPr lang="hr-HR" sz="2400" dirty="0" smtClean="0"/>
              <a:t>).</a:t>
            </a:r>
          </a:p>
          <a:p>
            <a:pPr marL="0" indent="0">
              <a:buNone/>
            </a:pP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>
                <a:solidFill>
                  <a:srgbClr val="FF0000"/>
                </a:solidFill>
              </a:rPr>
              <a:t>Čl. </a:t>
            </a:r>
            <a:r>
              <a:rPr lang="hr-HR" sz="2400" dirty="0" smtClean="0">
                <a:solidFill>
                  <a:srgbClr val="FF0000"/>
                </a:solidFill>
              </a:rPr>
              <a:t>6. </a:t>
            </a:r>
            <a:r>
              <a:rPr lang="hr-HR" sz="2400" dirty="0"/>
              <a:t>-  potreba redovitog ažuriranja  i dostavljanja ažuriranog Plana trošenja financijskih sredstava (Plan se ažurira kroz Zahtjev za nadoknadom sredstava u dijelu PREDVIĐENI RASPORED DOSTAVLJANJA BUDUĆIH ZAHTJEVA)</a:t>
            </a:r>
            <a:endParaRPr lang="hr-H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8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 smtClean="0"/>
              <a:t>FINANCIJSKI PRORAČUN DOPRINOSA BESPOVRATNIH EU SREDSTAVA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Za potpunu prijavu potrebno je popuniti </a:t>
            </a:r>
            <a:r>
              <a:rPr lang="en-US" sz="2800" dirty="0" err="1" smtClean="0"/>
              <a:t>Financijski</a:t>
            </a:r>
            <a:r>
              <a:rPr lang="en-US" sz="2800" dirty="0" smtClean="0"/>
              <a:t> </a:t>
            </a:r>
            <a:r>
              <a:rPr lang="en-US" sz="2800" dirty="0"/>
              <a:t>model (</a:t>
            </a:r>
            <a:r>
              <a:rPr lang="en-US" sz="2800" dirty="0" err="1"/>
              <a:t>obrazac</a:t>
            </a:r>
            <a:r>
              <a:rPr lang="en-US" sz="2800" dirty="0"/>
              <a:t>) </a:t>
            </a:r>
            <a:r>
              <a:rPr lang="en-US" sz="2800" dirty="0" err="1"/>
              <a:t>proračuna</a:t>
            </a:r>
            <a:r>
              <a:rPr lang="en-US" sz="2800" dirty="0"/>
              <a:t> </a:t>
            </a:r>
            <a:r>
              <a:rPr lang="en-US" sz="2800" dirty="0" err="1"/>
              <a:t>doprinosa</a:t>
            </a:r>
            <a:r>
              <a:rPr lang="en-US" sz="2800" dirty="0"/>
              <a:t> </a:t>
            </a:r>
            <a:r>
              <a:rPr lang="en-US" sz="2800" dirty="0" err="1"/>
              <a:t>bespovratnih</a:t>
            </a:r>
            <a:r>
              <a:rPr lang="en-US" sz="2800" dirty="0"/>
              <a:t> EU </a:t>
            </a:r>
            <a:r>
              <a:rPr lang="en-US" sz="2800" dirty="0" err="1"/>
              <a:t>sredstava</a:t>
            </a:r>
            <a:r>
              <a:rPr lang="en-US" sz="2800" dirty="0"/>
              <a:t> (model </a:t>
            </a:r>
            <a:r>
              <a:rPr lang="en-US" sz="2800" dirty="0" err="1"/>
              <a:t>Analize</a:t>
            </a:r>
            <a:r>
              <a:rPr lang="en-US" sz="2800" dirty="0"/>
              <a:t> </a:t>
            </a:r>
            <a:r>
              <a:rPr lang="en-US" sz="2800" dirty="0" err="1" smtClean="0"/>
              <a:t>troškova</a:t>
            </a:r>
            <a:r>
              <a:rPr lang="en-US" sz="2800" dirty="0" smtClean="0"/>
              <a:t> </a:t>
            </a:r>
            <a:r>
              <a:rPr lang="en-US" sz="2800" dirty="0"/>
              <a:t>i </a:t>
            </a:r>
            <a:r>
              <a:rPr lang="en-US" sz="2800" dirty="0" err="1"/>
              <a:t>koristi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projekt</a:t>
            </a:r>
            <a:r>
              <a:rPr lang="en-US" sz="2800" dirty="0" smtClean="0"/>
              <a:t>)</a:t>
            </a:r>
            <a:r>
              <a:rPr lang="hr-HR" sz="2800" dirty="0" smtClean="0"/>
              <a:t> – Prilog F Uputa za prijavitelje </a:t>
            </a:r>
          </a:p>
          <a:p>
            <a:pPr marL="0" indent="0">
              <a:buNone/>
            </a:pPr>
            <a:endParaRPr lang="hr-H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osim </a:t>
            </a:r>
            <a:r>
              <a:rPr lang="hr-HR" sz="2800" dirty="0"/>
              <a:t>za prijedloge projekata čija je ukupna vrijednost projekta   ≤ </a:t>
            </a:r>
            <a:r>
              <a:rPr lang="hr-HR" sz="2800" dirty="0" smtClean="0"/>
              <a:t>7.644.800,00 </a:t>
            </a:r>
            <a:r>
              <a:rPr lang="hr-HR" sz="2800" dirty="0"/>
              <a:t>kn (čl. 55. st. 5. Uredbe (EZ) br. 1083/2006) 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xmlns="" val="323325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hr-HR" dirty="0"/>
              <a:t>UVJETI PROVEDBE </a:t>
            </a:r>
            <a:r>
              <a:rPr lang="hr-HR" dirty="0" smtClean="0"/>
              <a:t>PROJEKTA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96753"/>
            <a:ext cx="8784976" cy="4929411"/>
          </a:xfrm>
        </p:spPr>
        <p:txBody>
          <a:bodyPr/>
          <a:lstStyle/>
          <a:p>
            <a:pPr marL="0" lvl="1" indent="0" algn="just">
              <a:buNone/>
            </a:pPr>
            <a:r>
              <a:rPr lang="hr-H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ugovaranja</a:t>
            </a:r>
            <a:r>
              <a:rPr lang="hr-HR" sz="3000" dirty="0"/>
              <a:t> </a:t>
            </a:r>
            <a:r>
              <a:rPr lang="hr-HR" dirty="0" smtClean="0"/>
              <a:t>– </a:t>
            </a:r>
            <a:r>
              <a:rPr lang="hr-HR" spc="-150" dirty="0"/>
              <a:t>sve robe  i usluge dobivene unutar projekta dodjeljuju se temeljem ZJN</a:t>
            </a:r>
            <a:endParaRPr lang="hr-HR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algn="just">
              <a:buNone/>
            </a:pPr>
            <a:r>
              <a:rPr lang="hr-HR" sz="3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plaćanja i povlačenja doznačenih sredstava </a:t>
            </a:r>
            <a:r>
              <a:rPr lang="hr-HR" dirty="0" smtClean="0"/>
              <a:t>– </a:t>
            </a:r>
            <a:r>
              <a:rPr lang="hr-HR" spc="-150" dirty="0"/>
              <a:t>Zahtjev za nadoknadom sredstava podnosi se PT2 (inicijalni plan)</a:t>
            </a:r>
          </a:p>
          <a:p>
            <a:pPr marL="0" lvl="1" indent="0" algn="just">
              <a:buNone/>
            </a:pPr>
            <a:r>
              <a:rPr lang="hr-HR" sz="3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izvještavanja  </a:t>
            </a:r>
            <a:r>
              <a:rPr lang="hr-HR" dirty="0" smtClean="0"/>
              <a:t>– </a:t>
            </a:r>
            <a:r>
              <a:rPr lang="hr-HR" spc="-150" dirty="0"/>
              <a:t>tijekom implementacije , po završetku i 5 god. nakon završetka projekta </a:t>
            </a:r>
            <a:endParaRPr lang="hr-HR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algn="just">
              <a:buNone/>
            </a:pPr>
            <a:r>
              <a:rPr lang="hr-HR" sz="3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Pravila vidljivosti </a:t>
            </a:r>
            <a:r>
              <a:rPr lang="hr-HR" sz="2600" spc="-150" dirty="0"/>
              <a:t>- Upute o mjerama vidljivosti MRRFEU </a:t>
            </a:r>
          </a:p>
          <a:p>
            <a:pPr marL="0" lvl="1" indent="0" algn="just">
              <a:buNone/>
            </a:pPr>
            <a:r>
              <a:rPr lang="hr-HR" sz="3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osiguravanja dostupnosti dokumenata </a:t>
            </a:r>
            <a:r>
              <a:rPr lang="hr-HR" spc="-200" dirty="0"/>
              <a:t>– Korisnik omogućava dostupnost projektne dokumentacije, ispunjava zahtjeve revizijskog traga te  čuva dokumentaciju</a:t>
            </a:r>
          </a:p>
          <a:p>
            <a:pPr marL="0" lvl="1" indent="0" algn="just">
              <a:buNone/>
            </a:pPr>
            <a:endParaRPr lang="hr-HR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endParaRPr lang="hr-HR" sz="3000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15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 smtClean="0"/>
              <a:t>ADMINISTRATIVNE INFORMACIJE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>
                <a:ea typeface="Calibri"/>
                <a:cs typeface="Times New Roman"/>
              </a:rPr>
              <a:t>dodatne informacije </a:t>
            </a:r>
            <a:r>
              <a:rPr lang="hr-HR" dirty="0">
                <a:ea typeface="Calibri"/>
                <a:cs typeface="Times New Roman"/>
              </a:rPr>
              <a:t>ili </a:t>
            </a:r>
            <a:r>
              <a:rPr lang="hr-HR" dirty="0" smtClean="0">
                <a:ea typeface="Calibri"/>
                <a:cs typeface="Times New Roman"/>
              </a:rPr>
              <a:t>pojašnjenja: </a:t>
            </a:r>
          </a:p>
          <a:p>
            <a:pPr marL="0" indent="0" algn="ctr">
              <a:buNone/>
            </a:pPr>
            <a:r>
              <a:rPr lang="hr-HR" sz="2800" dirty="0" err="1" smtClean="0"/>
              <a:t>Email</a:t>
            </a:r>
            <a:r>
              <a:rPr lang="hr-HR" sz="2800" dirty="0"/>
              <a:t>:  </a:t>
            </a:r>
            <a:r>
              <a:rPr lang="hr-HR" sz="2800" u="sng" dirty="0" err="1">
                <a:hlinkClick r:id="rId2"/>
              </a:rPr>
              <a:t>op</a:t>
            </a:r>
            <a:r>
              <a:rPr lang="hr-HR" sz="2800" u="sng" dirty="0">
                <a:hlinkClick r:id="rId2"/>
              </a:rPr>
              <a:t>-</a:t>
            </a:r>
            <a:r>
              <a:rPr lang="hr-HR" sz="2800" u="sng" dirty="0" err="1">
                <a:hlinkClick r:id="rId2"/>
              </a:rPr>
              <a:t>okolis</a:t>
            </a:r>
            <a:r>
              <a:rPr lang="hr-HR" sz="2800" u="sng" dirty="0">
                <a:hlinkClick r:id="rId2"/>
              </a:rPr>
              <a:t>@voda.hr</a:t>
            </a:r>
            <a:r>
              <a:rPr lang="hr-HR" sz="2800" dirty="0"/>
              <a:t> </a:t>
            </a:r>
            <a:r>
              <a:rPr lang="hr-HR" sz="2800" dirty="0" smtClean="0"/>
              <a:t> / </a:t>
            </a:r>
            <a:r>
              <a:rPr lang="hr-HR" sz="2800" dirty="0" err="1" smtClean="0"/>
              <a:t>Fax</a:t>
            </a:r>
            <a:r>
              <a:rPr lang="hr-HR" sz="2800" dirty="0"/>
              <a:t>: </a:t>
            </a:r>
            <a:r>
              <a:rPr lang="hr-HR" sz="2800" dirty="0" smtClean="0"/>
              <a:t>01/6151-821</a:t>
            </a:r>
          </a:p>
          <a:p>
            <a:pPr marL="0" indent="0" algn="ctr">
              <a:buNone/>
            </a:pPr>
            <a:endParaRPr lang="hr-H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>
                <a:ea typeface="Calibri"/>
                <a:cs typeface="Times New Roman"/>
              </a:rPr>
              <a:t>pitanja </a:t>
            </a:r>
            <a:r>
              <a:rPr lang="hr-HR" dirty="0">
                <a:ea typeface="Calibri"/>
                <a:cs typeface="Times New Roman"/>
              </a:rPr>
              <a:t>i odgovori biti će objavljeni 7 kalendarskih dana prije roka za podnošenje projektnih prijava na stranicama:</a:t>
            </a:r>
          </a:p>
          <a:p>
            <a:pPr marL="0" indent="0" algn="ctr">
              <a:buNone/>
            </a:pPr>
            <a:endParaRPr lang="hr-HR" sz="500" dirty="0"/>
          </a:p>
          <a:p>
            <a:pPr marL="0" lvl="1" indent="0" algn="ctr">
              <a:buNone/>
            </a:pPr>
            <a:r>
              <a:rPr lang="hr-HR" dirty="0">
                <a:hlinkClick r:id="rId3"/>
              </a:rPr>
              <a:t>www.strukturnifondovi.hr</a:t>
            </a:r>
            <a:r>
              <a:rPr lang="hr-HR" dirty="0"/>
              <a:t> i </a:t>
            </a:r>
            <a:r>
              <a:rPr lang="hr-HR" dirty="0">
                <a:hlinkClick r:id="rId4"/>
              </a:rPr>
              <a:t>www.mps.hr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48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0" y="1988841"/>
            <a:ext cx="9144000" cy="1224135"/>
          </a:xfrm>
        </p:spPr>
        <p:txBody>
          <a:bodyPr/>
          <a:lstStyle/>
          <a:p>
            <a:pPr marL="0" indent="0" algn="ctr">
              <a:buNone/>
            </a:pPr>
            <a:r>
              <a:rPr lang="hr-HR" sz="6000" dirty="0">
                <a:latin typeface="Georgia" panose="02040502050405020303" pitchFamily="18" charset="0"/>
              </a:rPr>
              <a:t>Hvala na pažnji!</a:t>
            </a:r>
          </a:p>
          <a:p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0" y="5129808"/>
            <a:ext cx="9144000" cy="369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91428" tIns="45715" rIns="91428" bIns="45715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92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hr-HR" spc="-150" dirty="0"/>
              <a:t>CILJ POZIVA I OSNOVNE INFORMACIJE</a:t>
            </a:r>
            <a:endParaRPr lang="en-US" spc="-150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107504" y="1268760"/>
            <a:ext cx="8784976" cy="5256584"/>
          </a:xfrm>
          <a:prstGeom prst="rect">
            <a:avLst/>
          </a:prstGeom>
        </p:spPr>
        <p:txBody>
          <a:bodyPr vert="horz" lIns="91428" tIns="45715" rIns="91428" bIns="45715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r-HR" spc="-150" dirty="0"/>
              <a:t>Ograničeni poziv – 164 </a:t>
            </a:r>
            <a:r>
              <a:rPr lang="hr-HR" u="sng" spc="-150" dirty="0"/>
              <a:t>odabrana </a:t>
            </a:r>
            <a:r>
              <a:rPr lang="hr-HR" spc="-150" dirty="0"/>
              <a:t>prijavitelja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pc="-150" dirty="0"/>
              <a:t>dodjela bespovratnih sredstava iz Kohezijskog fonda </a:t>
            </a:r>
            <a:r>
              <a:rPr lang="hr-HR" spc="-300" dirty="0"/>
              <a:t>(KF)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pc="-150" dirty="0"/>
              <a:t>manji dijelovi  sustava javne vodoopskrbe/odvodnje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pc="-150" dirty="0"/>
              <a:t>postizanje cjelovitog rješenja aglomeracija/ vodoopskrbnih područja (usklađenost s EU direktivama)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pc="-150" dirty="0"/>
              <a:t>može se podnijeti više  prijedloga projekata – uvjet: jedan projekt = jedna aglomeracija/vodoopskrbno područje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pc="-200" dirty="0"/>
              <a:t>projekt javne odvodnje s integriranom javnom vodoopskrbom =  jedinstvena prijava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pc="-200" dirty="0"/>
              <a:t>samostalna prijava ili s jednim ili više partnera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pc="-150" dirty="0"/>
          </a:p>
          <a:p>
            <a:pPr marL="0" indent="0">
              <a:buNone/>
            </a:pPr>
            <a:endParaRPr lang="en-US" spc="-150" dirty="0"/>
          </a:p>
        </p:txBody>
      </p:sp>
    </p:spTree>
    <p:extLst>
      <p:ext uri="{BB962C8B-B14F-4D97-AF65-F5344CB8AC3E}">
        <p14:creationId xmlns:p14="http://schemas.microsoft.com/office/powerpoint/2010/main" xmlns="" val="37063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26632"/>
            <a:ext cx="9144000" cy="1007361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hr-HR" dirty="0"/>
              <a:t>FINANCIJSKI OKVIR POZIVA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336754"/>
            <a:ext cx="8712968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ukupno raspoloživa bespovratna sredstva 380 mil. kn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r-HR" dirty="0" smtClean="0"/>
              <a:t>230 mil. kn - javna odvodnja </a:t>
            </a:r>
            <a:r>
              <a:rPr lang="hr-HR" dirty="0"/>
              <a:t>i/ili </a:t>
            </a:r>
            <a:r>
              <a:rPr lang="hr-HR" dirty="0" smtClean="0"/>
              <a:t>javna odvodnja </a:t>
            </a:r>
            <a:r>
              <a:rPr lang="hr-HR" dirty="0"/>
              <a:t>s integriranom </a:t>
            </a:r>
            <a:r>
              <a:rPr lang="hr-HR" dirty="0" smtClean="0"/>
              <a:t>javnom vodoopskrbom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r-HR" dirty="0" smtClean="0"/>
              <a:t>150 mil. kn - javna vodoopskrba</a:t>
            </a:r>
          </a:p>
          <a:p>
            <a:pPr marL="914287" lvl="2" indent="0" algn="just">
              <a:buNone/>
            </a:pPr>
            <a:endParaRPr lang="hr-HR" sz="1000" dirty="0"/>
          </a:p>
          <a:p>
            <a:pPr marL="342857" lvl="2" indent="-342857" algn="just">
              <a:buFont typeface="Wingdings" panose="05000000000000000000" pitchFamily="2" charset="2"/>
              <a:buChar char="Ø"/>
            </a:pPr>
            <a:r>
              <a:rPr lang="hr-HR" sz="3200" spc="-180" dirty="0"/>
              <a:t>raspoloživa bespovratna sredstva po projektu 750.000,00 – 30 mil. kn </a:t>
            </a:r>
          </a:p>
          <a:p>
            <a:pPr marL="342857" lvl="2" indent="-342857" algn="just">
              <a:buFont typeface="Wingdings" panose="05000000000000000000" pitchFamily="2" charset="2"/>
              <a:buChar char="Ø"/>
            </a:pPr>
            <a:endParaRPr lang="hr-HR" sz="1000" dirty="0"/>
          </a:p>
          <a:p>
            <a:pPr marL="342857" lvl="2" indent="-342857" algn="just">
              <a:buFont typeface="Wingdings" panose="05000000000000000000" pitchFamily="2" charset="2"/>
              <a:buChar char="Ø"/>
            </a:pPr>
            <a:r>
              <a:rPr lang="hr-HR" sz="3200" dirty="0" err="1"/>
              <a:t>max</a:t>
            </a:r>
            <a:r>
              <a:rPr lang="hr-HR" sz="3200" dirty="0"/>
              <a:t> ukupna vrijednost projekta 43.750.000,00 kn </a:t>
            </a:r>
            <a:r>
              <a:rPr lang="hr-HR" dirty="0" smtClean="0"/>
              <a:t>(uključujući </a:t>
            </a:r>
            <a:r>
              <a:rPr lang="hr-HR" dirty="0"/>
              <a:t>i neprihvatljive troškove</a:t>
            </a:r>
            <a:r>
              <a:rPr lang="hr-HR" dirty="0" smtClean="0"/>
              <a:t>)</a:t>
            </a:r>
          </a:p>
          <a:p>
            <a:pPr marL="342857" lvl="2" indent="-342857" algn="just">
              <a:buFont typeface="Wingdings" panose="05000000000000000000" pitchFamily="2" charset="2"/>
              <a:buChar char="Ø"/>
            </a:pPr>
            <a:endParaRPr lang="hr-HR" sz="1000" dirty="0"/>
          </a:p>
          <a:p>
            <a:pPr marL="342857" lvl="2" indent="-342857" algn="just">
              <a:buFont typeface="Wingdings" panose="05000000000000000000" pitchFamily="2" charset="2"/>
              <a:buChar char="Ø"/>
            </a:pPr>
            <a:r>
              <a:rPr lang="hr-HR" sz="3200" dirty="0"/>
              <a:t>stope sufinanciranja (prihvatljivi izdaci)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r-HR" dirty="0" smtClean="0"/>
              <a:t>EU maksimalno=85%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r-HR" dirty="0" smtClean="0"/>
              <a:t>nacionalna sredstva      prijavitelj (s partnerima) 10%</a:t>
            </a:r>
            <a:endParaRPr lang="hr-HR" dirty="0"/>
          </a:p>
          <a:p>
            <a:pPr marL="914287" lvl="2" indent="0" algn="just">
              <a:buNone/>
            </a:pPr>
            <a:r>
              <a:rPr lang="hr-HR" dirty="0" smtClean="0"/>
              <a:t> 		                HV preostali iznos</a:t>
            </a:r>
          </a:p>
        </p:txBody>
      </p:sp>
      <p:cxnSp>
        <p:nvCxnSpPr>
          <p:cNvPr id="6" name="Ravni poveznik sa strelicom 5"/>
          <p:cNvCxnSpPr/>
          <p:nvPr/>
        </p:nvCxnSpPr>
        <p:spPr>
          <a:xfrm>
            <a:off x="3599892" y="5305797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>
            <a:off x="3599892" y="5621714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76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hr-HR" sz="3800" spc="-300" dirty="0"/>
              <a:t>PRAVILA PRIHVATLJIVOSTI PRIJAVITELJA PROJEKTA </a:t>
            </a:r>
            <a:r>
              <a:rPr lang="hr-HR" sz="2400" spc="-300" dirty="0"/>
              <a:t>1/2</a:t>
            </a:r>
            <a:r>
              <a:rPr lang="hr-HR" sz="3800" spc="-300" dirty="0"/>
              <a:t> </a:t>
            </a:r>
            <a:endParaRPr lang="en-US" sz="3800" spc="-3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42716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600" dirty="0"/>
              <a:t>PRIHVATLJIVI PRIJAVITELJI:</a:t>
            </a:r>
          </a:p>
          <a:p>
            <a:pPr marL="893653">
              <a:buFont typeface="Wingdings" panose="05000000000000000000" pitchFamily="2" charset="2"/>
              <a:buChar char="§"/>
            </a:pPr>
            <a:r>
              <a:rPr lang="hr-HR" dirty="0" smtClean="0"/>
              <a:t>javni </a:t>
            </a:r>
            <a:r>
              <a:rPr lang="hr-HR" dirty="0"/>
              <a:t>isporučitelji vodnih usluga </a:t>
            </a:r>
            <a:endParaRPr lang="hr-HR" dirty="0" smtClean="0"/>
          </a:p>
          <a:p>
            <a:pPr marL="550795" indent="0">
              <a:buNone/>
            </a:pPr>
            <a:endParaRPr lang="hr-HR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3600" dirty="0"/>
              <a:t>PRIHVATLJIVI PARTNERI:</a:t>
            </a:r>
          </a:p>
          <a:p>
            <a:pPr marL="893653">
              <a:buFont typeface="Wingdings" panose="05000000000000000000" pitchFamily="2" charset="2"/>
              <a:buChar char="§"/>
            </a:pPr>
            <a:r>
              <a:rPr lang="hr-HR" dirty="0"/>
              <a:t>javni isporučitelji vodnih usluga </a:t>
            </a:r>
          </a:p>
          <a:p>
            <a:pPr marL="893653">
              <a:buFont typeface="Wingdings" panose="05000000000000000000" pitchFamily="2" charset="2"/>
              <a:buChar char="§"/>
            </a:pPr>
            <a:r>
              <a:rPr lang="hr-HR" dirty="0" smtClean="0"/>
              <a:t>JLP(R)S:  </a:t>
            </a:r>
            <a:endParaRPr lang="hr-HR" dirty="0"/>
          </a:p>
          <a:p>
            <a:pPr marL="1249209" algn="just">
              <a:buFontTx/>
              <a:buChar char="-"/>
            </a:pPr>
            <a:r>
              <a:rPr lang="hr-HR" sz="2400" spc="-150" dirty="0"/>
              <a:t>na području obuhvata projekta (aglomeracije/vodoopskrbnog područja na kojima javni isporučitelj obavlja vodne usluge), odnosno one </a:t>
            </a:r>
            <a:r>
              <a:rPr lang="hr-HR" sz="2400" dirty="0"/>
              <a:t>koje će sudjelovati u sufinanciranju projekta</a:t>
            </a:r>
          </a:p>
          <a:p>
            <a:pPr marL="344446" algn="just" defTabSz="266667">
              <a:buFont typeface="Wingdings" panose="05000000000000000000" pitchFamily="2" charset="2"/>
              <a:buChar char="Ø"/>
            </a:pPr>
            <a:r>
              <a:rPr lang="hr-HR" dirty="0"/>
              <a:t>Izjava / Sporazum o partnerstvu </a:t>
            </a:r>
          </a:p>
        </p:txBody>
      </p:sp>
    </p:spTree>
    <p:extLst>
      <p:ext uri="{BB962C8B-B14F-4D97-AF65-F5344CB8AC3E}">
        <p14:creationId xmlns:p14="http://schemas.microsoft.com/office/powerpoint/2010/main" xmlns="" val="10325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877" y="1484785"/>
            <a:ext cx="8424587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OSTALI UVJETI za prijavitelje i partnere: 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pc="-150" dirty="0"/>
              <a:t>predmet poslovanja i vlasnička struktura = čl. 202. Zakona o vodama  (</a:t>
            </a:r>
            <a:r>
              <a:rPr lang="hr-HR" sz="2800" spc="-150" dirty="0"/>
              <a:t>Izvadak iz sudskog registra</a:t>
            </a:r>
            <a:r>
              <a:rPr lang="hr-HR" dirty="0" smtClean="0"/>
              <a:t>) – eliminacijski kriterij</a:t>
            </a:r>
          </a:p>
          <a:p>
            <a:pPr marL="550795" indent="0" algn="just">
              <a:buNone/>
            </a:pPr>
            <a:endParaRPr lang="hr-HR" sz="1000" dirty="0"/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pc="-150" dirty="0"/>
              <a:t>posebni uvjeti  tehničke opremljenosti, brojnosti i stručnosti zaposlenika= čl. 203. Zakona o vodama (</a:t>
            </a:r>
            <a:r>
              <a:rPr lang="hr-HR" sz="2800" spc="-150" dirty="0"/>
              <a:t>preslika Rješenja ili Zahtjeva</a:t>
            </a:r>
            <a:r>
              <a:rPr lang="hr-HR" spc="-150" dirty="0"/>
              <a:t>); usklađeni do donošenja odluke o financiranju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10100"/>
            <a:ext cx="9144000" cy="12586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hr-HR" sz="3800" spc="-300" dirty="0"/>
              <a:t>PRAVILA PRIHVATLJIVOSTI PRIJAVITELJA PROJEKTA </a:t>
            </a:r>
            <a:r>
              <a:rPr lang="hr-HR" sz="2400" spc="-300" dirty="0"/>
              <a:t>2/</a:t>
            </a:r>
            <a:r>
              <a:rPr lang="hr-HR" sz="2400" spc="-300" dirty="0" err="1"/>
              <a:t>2</a:t>
            </a:r>
            <a:r>
              <a:rPr lang="hr-HR" sz="3800" spc="-300" dirty="0"/>
              <a:t> </a:t>
            </a:r>
            <a:endParaRPr lang="en-US" sz="3800" spc="-300" dirty="0"/>
          </a:p>
        </p:txBody>
      </p:sp>
    </p:spTree>
    <p:extLst>
      <p:ext uri="{BB962C8B-B14F-4D97-AF65-F5344CB8AC3E}">
        <p14:creationId xmlns:p14="http://schemas.microsoft.com/office/powerpoint/2010/main" xmlns="" val="2455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1/10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r-HR" sz="3600" u="sng" dirty="0"/>
              <a:t>Strateški zahtjevi: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500" dirty="0"/>
              <a:t>doprinos pokazateljima OP-a: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z="2800" dirty="0"/>
              <a:t>stanovništvo priključeno na novu/obnovljenu javnu vodoopskrbnu mrežu (broj stanovnika), </a:t>
            </a:r>
            <a:r>
              <a:rPr lang="hr-HR" sz="2800" b="1" dirty="0"/>
              <a:t>i/ili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z="2800" dirty="0"/>
              <a:t>stanovništvo priključeno na novu/obnovljenu mrežu odvodnje (broj stanovnika)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500" dirty="0"/>
              <a:t>traženi pokazatelji učinka projekta: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z="2800" dirty="0"/>
              <a:t>novoizgrađena vodoopskrbna mreža (km)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z="2800" spc="-100" dirty="0"/>
              <a:t>obnovljena/rekonstruirana vodoopskrbna mreža (km)</a:t>
            </a:r>
          </a:p>
          <a:p>
            <a:pPr marL="893653" algn="just">
              <a:buFont typeface="Wingdings" panose="05000000000000000000" pitchFamily="2" charset="2"/>
              <a:buChar char="§"/>
            </a:pPr>
            <a:r>
              <a:rPr lang="hr-HR" sz="2800" dirty="0"/>
              <a:t>izgrađena/obnovljena kanalizacijska mreža (km)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79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96544"/>
          </a:xfrm>
        </p:spPr>
        <p:txBody>
          <a:bodyPr>
            <a:normAutofit/>
          </a:bodyPr>
          <a:lstStyle/>
          <a:p>
            <a:r>
              <a:rPr lang="hr-HR" sz="3600" u="sng" dirty="0"/>
              <a:t>Status provedbe projekta:</a:t>
            </a:r>
          </a:p>
          <a:p>
            <a:pPr marL="0" indent="0" algn="just">
              <a:buNone/>
            </a:pPr>
            <a:r>
              <a:rPr lang="hr-HR" sz="3400" i="1" spc="-200" dirty="0" smtClean="0">
                <a:solidFill>
                  <a:schemeClr val="tx2"/>
                </a:solidFill>
              </a:rPr>
              <a:t>≤</a:t>
            </a:r>
            <a:r>
              <a:rPr lang="hr-HR" sz="3400" i="1" spc="-200" dirty="0" smtClean="0">
                <a:solidFill>
                  <a:schemeClr val="tx2"/>
                </a:solidFill>
              </a:rPr>
              <a:t>50</a:t>
            </a:r>
            <a:r>
              <a:rPr lang="hr-HR" sz="3400" i="1" spc="-200" dirty="0">
                <a:solidFill>
                  <a:schemeClr val="tx2"/>
                </a:solidFill>
              </a:rPr>
              <a:t>% gotovosti - financijska izvršenost svih Ugovora</a:t>
            </a:r>
          </a:p>
          <a:p>
            <a:pPr marL="0" indent="0" algn="just">
              <a:buNone/>
            </a:pPr>
            <a:r>
              <a:rPr lang="hr-HR" i="1" spc="-150" dirty="0">
                <a:solidFill>
                  <a:schemeClr val="tx2"/>
                </a:solidFill>
              </a:rPr>
              <a:t>	</a:t>
            </a:r>
            <a:r>
              <a:rPr lang="hr-HR" i="1" spc="-200" dirty="0">
                <a:solidFill>
                  <a:schemeClr val="tx2"/>
                </a:solidFill>
              </a:rPr>
              <a:t>     pojedinačni ugovori </a:t>
            </a:r>
            <a:r>
              <a:rPr lang="hr-HR" sz="3400" i="1" spc="-200" dirty="0" smtClean="0">
                <a:solidFill>
                  <a:schemeClr val="tx2"/>
                </a:solidFill>
              </a:rPr>
              <a:t>≤</a:t>
            </a:r>
            <a:r>
              <a:rPr lang="hr-HR" i="1" spc="-200" dirty="0" smtClean="0">
                <a:solidFill>
                  <a:schemeClr val="tx2"/>
                </a:solidFill>
              </a:rPr>
              <a:t>80 </a:t>
            </a:r>
            <a:r>
              <a:rPr lang="hr-HR" i="1" spc="-200" dirty="0">
                <a:solidFill>
                  <a:schemeClr val="tx2"/>
                </a:solidFill>
              </a:rPr>
              <a:t>% gotovosti (na dan objave PDP-a)</a:t>
            </a:r>
          </a:p>
          <a:p>
            <a:pPr marL="0" indent="0" algn="just">
              <a:buNone/>
            </a:pPr>
            <a:endParaRPr lang="hr-HR" sz="1000" spc="-200" dirty="0"/>
          </a:p>
          <a:p>
            <a:pPr algn="just"/>
            <a:r>
              <a:rPr lang="hr-HR" u="sng" spc="-200" dirty="0"/>
              <a:t>Usklađenost s horizontalnim politikama EU (čl.16. i 17. Opća uredba)</a:t>
            </a:r>
          </a:p>
          <a:p>
            <a:pPr marL="0" indent="0" algn="just">
              <a:buNone/>
            </a:pPr>
            <a:endParaRPr lang="hr-HR" sz="1000" spc="-200" dirty="0"/>
          </a:p>
          <a:p>
            <a:pPr algn="just"/>
            <a:r>
              <a:rPr lang="hr-HR" u="sng" spc="-200" dirty="0"/>
              <a:t>Zahtjev i pripremljenosti </a:t>
            </a:r>
            <a:r>
              <a:rPr lang="hr-HR" spc="-200" dirty="0"/>
              <a:t>– projekt mora biti spreman za provedbu projektnih aktivnosti</a:t>
            </a:r>
          </a:p>
          <a:p>
            <a:pPr marL="0" indent="0" algn="just">
              <a:buNone/>
            </a:pPr>
            <a:endParaRPr lang="hr-HR" sz="1000" u="sng" spc="-200" dirty="0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1" y="0"/>
            <a:ext cx="9139080" cy="10527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2/10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  <p:cxnSp>
        <p:nvCxnSpPr>
          <p:cNvPr id="8" name="Ravni poveznik sa strelicom 7"/>
          <p:cNvCxnSpPr/>
          <p:nvPr/>
        </p:nvCxnSpPr>
        <p:spPr>
          <a:xfrm>
            <a:off x="1043608" y="2852936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439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hr-HR" u="sng" spc="-200" dirty="0"/>
              <a:t>Tehnički zahtjevi: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pc="-200" dirty="0"/>
              <a:t>odabrana najprihvatljivija rješenja projekta: tehničko-tehnološki, financijsko-ekonomski i socijalni aspekt</a:t>
            </a:r>
            <a:endParaRPr lang="hr-H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i="1" spc="-200" dirty="0">
                <a:solidFill>
                  <a:schemeClr val="tx2"/>
                </a:solidFill>
              </a:rPr>
              <a:t>minimalni uvjeti: </a:t>
            </a:r>
          </a:p>
          <a:p>
            <a:pPr marL="1160319" algn="just">
              <a:buFont typeface="Wingdings" panose="05000000000000000000" pitchFamily="2" charset="2"/>
              <a:buChar char="§"/>
            </a:pPr>
            <a:r>
              <a:rPr lang="hr-HR" sz="3000" i="1" spc="-150" dirty="0">
                <a:solidFill>
                  <a:schemeClr val="tx2"/>
                </a:solidFill>
              </a:rPr>
              <a:t>ishođene važeće građevinske dozvole/potvrde glavnog projekta za svaki element projekta </a:t>
            </a:r>
          </a:p>
          <a:p>
            <a:pPr marL="1160319" algn="just">
              <a:buFont typeface="Wingdings" panose="05000000000000000000" pitchFamily="2" charset="2"/>
              <a:buChar char="§"/>
            </a:pPr>
            <a:r>
              <a:rPr lang="hr-HR" sz="3000" i="1" dirty="0">
                <a:solidFill>
                  <a:schemeClr val="tx2"/>
                </a:solidFill>
              </a:rPr>
              <a:t>riješeni imovinsko – pravni odnosi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pc="-20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hr-HR" sz="3800" spc="-200" dirty="0"/>
              <a:t>PRIHVATLJIVOST PROJEKTNOG PRIJEDLOGA </a:t>
            </a:r>
            <a:r>
              <a:rPr lang="hr-HR" sz="2400" spc="-150" dirty="0"/>
              <a:t>3/10</a:t>
            </a:r>
            <a:r>
              <a:rPr lang="hr-HR" sz="3800" spc="-150" dirty="0"/>
              <a:t>  </a:t>
            </a:r>
            <a:endParaRPr lang="en-US" sz="3800" spc="-150" dirty="0"/>
          </a:p>
        </p:txBody>
      </p:sp>
    </p:spTree>
    <p:extLst>
      <p:ext uri="{BB962C8B-B14F-4D97-AF65-F5344CB8AC3E}">
        <p14:creationId xmlns:p14="http://schemas.microsoft.com/office/powerpoint/2010/main" xmlns="" val="29268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89C8C479EBCF4984A50252D6B3062C" ma:contentTypeVersion="2" ma:contentTypeDescription="Create a new document." ma:contentTypeScope="" ma:versionID="ebe44c51b3f2341006b89755dec8306d">
  <xsd:schema xmlns:xsd="http://www.w3.org/2001/XMLSchema" xmlns:xs="http://www.w3.org/2001/XMLSchema" xmlns:p="http://schemas.microsoft.com/office/2006/metadata/properties" xmlns:ns2="8d35066a-24fd-45ff-ada6-d0bd79cd75df" targetNamespace="http://schemas.microsoft.com/office/2006/metadata/properties" ma:root="true" ma:fieldsID="6ab62f33cd726dce0155fd194aec414a" ns2:_="">
    <xsd:import namespace="8d35066a-24fd-45ff-ada6-d0bd79cd75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5066a-24fd-45ff-ada6-d0bd79cd75d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d35066a-24fd-45ff-ada6-d0bd79cd75df">4QMJR6VWACFV-2-10775</_dlc_DocId>
    <_dlc_DocIdUrl xmlns="8d35066a-24fd-45ff-ada6-d0bd79cd75df">
      <Url>http://ib2/_layouts/DocIdRedir.aspx?ID=4QMJR6VWACFV-2-10775</Url>
      <Description>4QMJR6VWACFV-2-10775</Description>
    </_dlc_DocIdUrl>
  </documentManagement>
</p:properties>
</file>

<file path=customXml/itemProps1.xml><?xml version="1.0" encoding="utf-8"?>
<ds:datastoreItem xmlns:ds="http://schemas.openxmlformats.org/officeDocument/2006/customXml" ds:itemID="{03247BDC-097C-4C77-817B-EEABE982B7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5066a-24fd-45ff-ada6-d0bd79cd75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E8E192-1B3A-4E58-8750-4C0E89EEA39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B79B2CC-CD68-4828-A8B5-5BBD741D018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FA2C32F-5C8C-44C3-B17C-A1D70393557D}">
  <ds:schemaRefs>
    <ds:schemaRef ds:uri="http://schemas.microsoft.com/office/2006/metadata/properties"/>
    <ds:schemaRef ds:uri="http://schemas.microsoft.com/office/infopath/2007/PartnerControls"/>
    <ds:schemaRef ds:uri="8d35066a-24fd-45ff-ada6-d0bd79cd75d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1806</Words>
  <Application>Microsoft Office PowerPoint</Application>
  <PresentationFormat>On-screen Show (4:3)</PresentationFormat>
  <Paragraphs>227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Tema sustava Office</vt:lpstr>
      <vt:lpstr>1_Office Theme</vt:lpstr>
      <vt:lpstr>OPERATIVNI PROGRAM  ZAŠTITA OKOLIŠA 2007.-2013.  Informativna radionica   Ograničeni poziv na dostavu prijedloga projekata br. EN.2.1.16. – financiranje provedbe investicijskih projekata koji se odnose  na manje dijelove sustava javne vodoopskrbe/odvodnje    Zagreb, 12 svibnja 2015. godine</vt:lpstr>
      <vt:lpstr>DNEVNI RED</vt:lpstr>
      <vt:lpstr>CILJ POZIVA I OSNOVNE INFORMACIJE</vt:lpstr>
      <vt:lpstr>FINANCIJSKI OKVIR POZIVA </vt:lpstr>
      <vt:lpstr>PRAVILA PRIHVATLJIVOSTI PRIJAVITELJA PROJEKTA 1/2 </vt:lpstr>
      <vt:lpstr>PRAVILA PRIHVATLJIVOSTI PRIJAVITELJA PROJEKTA 2/2 </vt:lpstr>
      <vt:lpstr>PRIHVATLJIVOST PROJEKTNOG PRIJEDLOGA 1/10  </vt:lpstr>
      <vt:lpstr>PRIHVATLJIVOST PROJEKTNOG PRIJEDLOGA 2/10  </vt:lpstr>
      <vt:lpstr>PRIHVATLJIVOST PROJEKTNOG PRIJEDLOGA 3/10  </vt:lpstr>
      <vt:lpstr>PRIHVATLJIVOST PROJEKTNOG PRIJEDLOGA 4/10  </vt:lpstr>
      <vt:lpstr>PRIHVATLJIVOST PROJEKTNOG PRIJEDLOGA 5/10  </vt:lpstr>
      <vt:lpstr>PRIHVATLJIVOST PROJEKTNOG PRIJEDLOGA 6/10  </vt:lpstr>
      <vt:lpstr>Slide 13</vt:lpstr>
      <vt:lpstr>PRIHVATLJIVOST PROJEKTNOG PRIJEDLOGA 8/10  </vt:lpstr>
      <vt:lpstr>Slide 15</vt:lpstr>
      <vt:lpstr>Slide 16</vt:lpstr>
      <vt:lpstr>ODABIR I PROCJENA PRIJAVE PROJEKTA 1/3</vt:lpstr>
      <vt:lpstr>ODABIR I PROCJENA PRIJAVE PROJEKTA 2/3</vt:lpstr>
      <vt:lpstr>ODABIR I PROCJENA PRIJAVE PROJEKTA 3/3</vt:lpstr>
      <vt:lpstr>PRIPREMA I POTPISIVANJE UGOVORA O DODJELI BESPOVRATNIH SREDSTAVA </vt:lpstr>
      <vt:lpstr>PRIPREMA I POTPISIVANJE UGOVORA O DODJELI BESPOVRATNIH SREDSTAVA </vt:lpstr>
      <vt:lpstr>PRIPREMA I POTPISIVANJE UGOVORA O DODJELI BESPOVRATNIH SREDSTAVA </vt:lpstr>
      <vt:lpstr>PRIPREMA I POTPISIVANJE UGOVORA O DODJELI BESPOVRATNIH SREDSTAVA </vt:lpstr>
      <vt:lpstr>UGOVOR O SUFINANCIRANJU PROJEKTA</vt:lpstr>
      <vt:lpstr>FINANCIJSKI PRORAČUN DOPRINOSA BESPOVRATNIH EU SREDSTAVA </vt:lpstr>
      <vt:lpstr>UVJETI PROVEDBE PROJEKTA</vt:lpstr>
      <vt:lpstr>ADMINISTRATIVNE INFORMACIJE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Mirela Hahn</dc:creator>
  <cp:lastModifiedBy>korisnik</cp:lastModifiedBy>
  <cp:revision>70</cp:revision>
  <cp:lastPrinted>2015-05-08T10:52:43Z</cp:lastPrinted>
  <dcterms:created xsi:type="dcterms:W3CDTF">2015-05-04T09:44:25Z</dcterms:created>
  <dcterms:modified xsi:type="dcterms:W3CDTF">2015-05-12T06:59:55Z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0751507c-f438-4fc5-b579-10ab649c1c2f</vt:lpwstr>
  </property>
  <property fmtid="{D5CDD505-2E9C-101B-9397-08002B2CF9AE}" pid="3" name="ContentTypeId">
    <vt:lpwstr>0x010100D789C8C479EBCF4984A50252D6B3062C</vt:lpwstr>
  </property>
</Properties>
</file>